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40"/>
  </p:notesMasterIdLst>
  <p:sldIdLst>
    <p:sldId id="256" r:id="rId2"/>
    <p:sldId id="639" r:id="rId3"/>
    <p:sldId id="341" r:id="rId4"/>
    <p:sldId id="342" r:id="rId5"/>
    <p:sldId id="344" r:id="rId6"/>
    <p:sldId id="345" r:id="rId7"/>
    <p:sldId id="369" r:id="rId8"/>
    <p:sldId id="368" r:id="rId9"/>
    <p:sldId id="349" r:id="rId10"/>
    <p:sldId id="348" r:id="rId11"/>
    <p:sldId id="276" r:id="rId12"/>
    <p:sldId id="257" r:id="rId13"/>
    <p:sldId id="258" r:id="rId14"/>
    <p:sldId id="259" r:id="rId15"/>
    <p:sldId id="354" r:id="rId16"/>
    <p:sldId id="260" r:id="rId17"/>
    <p:sldId id="261" r:id="rId18"/>
    <p:sldId id="262" r:id="rId19"/>
    <p:sldId id="263" r:id="rId20"/>
    <p:sldId id="264" r:id="rId21"/>
    <p:sldId id="265" r:id="rId22"/>
    <p:sldId id="359" r:id="rId23"/>
    <p:sldId id="325" r:id="rId24"/>
    <p:sldId id="360" r:id="rId25"/>
    <p:sldId id="364" r:id="rId26"/>
    <p:sldId id="363" r:id="rId27"/>
    <p:sldId id="320" r:id="rId28"/>
    <p:sldId id="267" r:id="rId29"/>
    <p:sldId id="361" r:id="rId30"/>
    <p:sldId id="357" r:id="rId31"/>
    <p:sldId id="358" r:id="rId32"/>
    <p:sldId id="566" r:id="rId33"/>
    <p:sldId id="278" r:id="rId34"/>
    <p:sldId id="589" r:id="rId35"/>
    <p:sldId id="389" r:id="rId36"/>
    <p:sldId id="390" r:id="rId37"/>
    <p:sldId id="608" r:id="rId38"/>
    <p:sldId id="587" r:id="rId39"/>
    <p:sldId id="588" r:id="rId40"/>
    <p:sldId id="670" r:id="rId41"/>
    <p:sldId id="382" r:id="rId42"/>
    <p:sldId id="381" r:id="rId43"/>
    <p:sldId id="286" r:id="rId44"/>
    <p:sldId id="287" r:id="rId45"/>
    <p:sldId id="288" r:id="rId46"/>
    <p:sldId id="289" r:id="rId47"/>
    <p:sldId id="290" r:id="rId48"/>
    <p:sldId id="669" r:id="rId49"/>
    <p:sldId id="297" r:id="rId50"/>
    <p:sldId id="298" r:id="rId51"/>
    <p:sldId id="365" r:id="rId52"/>
    <p:sldId id="567" r:id="rId53"/>
    <p:sldId id="301" r:id="rId54"/>
    <p:sldId id="391" r:id="rId55"/>
    <p:sldId id="568" r:id="rId56"/>
    <p:sldId id="392" r:id="rId57"/>
    <p:sldId id="396" r:id="rId58"/>
    <p:sldId id="411" r:id="rId59"/>
    <p:sldId id="398" r:id="rId60"/>
    <p:sldId id="397" r:id="rId61"/>
    <p:sldId id="399" r:id="rId62"/>
    <p:sldId id="400" r:id="rId63"/>
    <p:sldId id="401" r:id="rId64"/>
    <p:sldId id="402" r:id="rId65"/>
    <p:sldId id="409" r:id="rId66"/>
    <p:sldId id="410" r:id="rId67"/>
    <p:sldId id="403" r:id="rId68"/>
    <p:sldId id="404" r:id="rId69"/>
    <p:sldId id="406" r:id="rId70"/>
    <p:sldId id="590" r:id="rId71"/>
    <p:sldId id="591" r:id="rId72"/>
    <p:sldId id="592" r:id="rId73"/>
    <p:sldId id="407" r:id="rId74"/>
    <p:sldId id="408" r:id="rId75"/>
    <p:sldId id="412" r:id="rId76"/>
    <p:sldId id="599" r:id="rId77"/>
    <p:sldId id="597" r:id="rId78"/>
    <p:sldId id="600" r:id="rId79"/>
    <p:sldId id="603" r:id="rId80"/>
    <p:sldId id="601" r:id="rId81"/>
    <p:sldId id="593" r:id="rId82"/>
    <p:sldId id="563" r:id="rId83"/>
    <p:sldId id="372" r:id="rId84"/>
    <p:sldId id="674" r:id="rId85"/>
    <p:sldId id="671" r:id="rId86"/>
    <p:sldId id="672" r:id="rId87"/>
    <p:sldId id="675" r:id="rId88"/>
    <p:sldId id="676" r:id="rId89"/>
    <p:sldId id="673" r:id="rId90"/>
    <p:sldId id="413" r:id="rId91"/>
    <p:sldId id="426" r:id="rId92"/>
    <p:sldId id="575" r:id="rId93"/>
    <p:sldId id="602" r:id="rId94"/>
    <p:sldId id="420" r:id="rId95"/>
    <p:sldId id="419" r:id="rId96"/>
    <p:sldId id="435" r:id="rId97"/>
    <p:sldId id="424" r:id="rId98"/>
    <p:sldId id="574" r:id="rId99"/>
    <p:sldId id="573" r:id="rId100"/>
    <p:sldId id="572" r:id="rId101"/>
    <p:sldId id="571" r:id="rId102"/>
    <p:sldId id="570" r:id="rId103"/>
    <p:sldId id="604" r:id="rId104"/>
    <p:sldId id="432" r:id="rId105"/>
    <p:sldId id="569" r:id="rId106"/>
    <p:sldId id="429" r:id="rId107"/>
    <p:sldId id="430" r:id="rId108"/>
    <p:sldId id="576" r:id="rId109"/>
    <p:sldId id="440" r:id="rId110"/>
    <p:sldId id="577" r:id="rId111"/>
    <p:sldId id="442" r:id="rId112"/>
    <p:sldId id="445" r:id="rId113"/>
    <p:sldId id="446" r:id="rId114"/>
    <p:sldId id="605" r:id="rId115"/>
    <p:sldId id="448" r:id="rId116"/>
    <p:sldId id="451" r:id="rId117"/>
    <p:sldId id="606" r:id="rId118"/>
    <p:sldId id="453" r:id="rId119"/>
    <p:sldId id="454" r:id="rId120"/>
    <p:sldId id="455" r:id="rId121"/>
    <p:sldId id="607" r:id="rId122"/>
    <p:sldId id="457" r:id="rId123"/>
    <p:sldId id="609" r:id="rId124"/>
    <p:sldId id="610" r:id="rId125"/>
    <p:sldId id="611" r:id="rId126"/>
    <p:sldId id="459" r:id="rId127"/>
    <p:sldId id="612" r:id="rId128"/>
    <p:sldId id="623" r:id="rId129"/>
    <p:sldId id="624" r:id="rId130"/>
    <p:sldId id="619" r:id="rId131"/>
    <p:sldId id="471" r:id="rId132"/>
    <p:sldId id="472" r:id="rId133"/>
    <p:sldId id="622" r:id="rId134"/>
    <p:sldId id="621" r:id="rId135"/>
    <p:sldId id="620" r:id="rId136"/>
    <p:sldId id="467" r:id="rId137"/>
    <p:sldId id="469" r:id="rId138"/>
    <p:sldId id="468" r:id="rId139"/>
    <p:sldId id="618" r:id="rId140"/>
    <p:sldId id="613" r:id="rId141"/>
    <p:sldId id="614" r:id="rId142"/>
    <p:sldId id="616" r:id="rId143"/>
    <p:sldId id="617" r:id="rId144"/>
    <p:sldId id="625" r:id="rId145"/>
    <p:sldId id="626" r:id="rId146"/>
    <p:sldId id="627" r:id="rId147"/>
    <p:sldId id="628" r:id="rId148"/>
    <p:sldId id="629" r:id="rId149"/>
    <p:sldId id="630" r:id="rId150"/>
    <p:sldId id="488" r:id="rId151"/>
    <p:sldId id="631" r:id="rId152"/>
    <p:sldId id="677" r:id="rId153"/>
    <p:sldId id="492" r:id="rId154"/>
    <p:sldId id="633" r:id="rId155"/>
    <p:sldId id="493" r:id="rId156"/>
    <p:sldId id="634" r:id="rId157"/>
    <p:sldId id="635" r:id="rId158"/>
    <p:sldId id="636" r:id="rId159"/>
    <p:sldId id="637" r:id="rId160"/>
    <p:sldId id="642" r:id="rId161"/>
    <p:sldId id="655" r:id="rId162"/>
    <p:sldId id="684" r:id="rId163"/>
    <p:sldId id="656" r:id="rId164"/>
    <p:sldId id="686" r:id="rId165"/>
    <p:sldId id="685" r:id="rId166"/>
    <p:sldId id="643" r:id="rId167"/>
    <p:sldId id="644" r:id="rId168"/>
    <p:sldId id="645" r:id="rId169"/>
    <p:sldId id="646" r:id="rId170"/>
    <p:sldId id="647" r:id="rId171"/>
    <p:sldId id="648" r:id="rId172"/>
    <p:sldId id="649" r:id="rId173"/>
    <p:sldId id="650" r:id="rId174"/>
    <p:sldId id="651" r:id="rId175"/>
    <p:sldId id="652" r:id="rId176"/>
    <p:sldId id="653" r:id="rId177"/>
    <p:sldId id="654" r:id="rId178"/>
    <p:sldId id="678" r:id="rId179"/>
    <p:sldId id="679" r:id="rId180"/>
    <p:sldId id="657" r:id="rId181"/>
    <p:sldId id="658" r:id="rId182"/>
    <p:sldId id="659" r:id="rId183"/>
    <p:sldId id="660" r:id="rId184"/>
    <p:sldId id="661" r:id="rId185"/>
    <p:sldId id="662" r:id="rId186"/>
    <p:sldId id="663" r:id="rId187"/>
    <p:sldId id="680" r:id="rId188"/>
    <p:sldId id="681" r:id="rId189"/>
    <p:sldId id="682" r:id="rId190"/>
    <p:sldId id="664" r:id="rId191"/>
    <p:sldId id="683" r:id="rId192"/>
    <p:sldId id="665" r:id="rId193"/>
    <p:sldId id="666" r:id="rId194"/>
    <p:sldId id="667" r:id="rId195"/>
    <p:sldId id="668" r:id="rId196"/>
    <p:sldId id="562" r:id="rId197"/>
    <p:sldId id="561" r:id="rId198"/>
    <p:sldId id="640" r:id="rId199"/>
    <p:sldId id="307" r:id="rId200"/>
    <p:sldId id="308" r:id="rId201"/>
    <p:sldId id="309" r:id="rId202"/>
    <p:sldId id="310" r:id="rId203"/>
    <p:sldId id="311" r:id="rId204"/>
    <p:sldId id="312" r:id="rId205"/>
    <p:sldId id="313" r:id="rId206"/>
    <p:sldId id="314" r:id="rId207"/>
    <p:sldId id="315" r:id="rId208"/>
    <p:sldId id="333" r:id="rId209"/>
    <p:sldId id="330" r:id="rId210"/>
    <p:sldId id="332" r:id="rId211"/>
    <p:sldId id="362" r:id="rId212"/>
    <p:sldId id="277" r:id="rId213"/>
    <p:sldId id="318" r:id="rId214"/>
    <p:sldId id="356" r:id="rId215"/>
    <p:sldId id="326" r:id="rId216"/>
    <p:sldId id="270" r:id="rId217"/>
    <p:sldId id="271" r:id="rId218"/>
    <p:sldId id="272" r:id="rId219"/>
    <p:sldId id="273" r:id="rId220"/>
    <p:sldId id="275" r:id="rId221"/>
    <p:sldId id="564" r:id="rId222"/>
    <p:sldId id="373" r:id="rId223"/>
    <p:sldId id="384" r:id="rId224"/>
    <p:sldId id="387" r:id="rId225"/>
    <p:sldId id="433" r:id="rId226"/>
    <p:sldId id="515" r:id="rId227"/>
    <p:sldId id="418" r:id="rId228"/>
    <p:sldId id="383" r:id="rId229"/>
    <p:sldId id="378" r:id="rId230"/>
    <p:sldId id="379" r:id="rId231"/>
    <p:sldId id="380" r:id="rId232"/>
    <p:sldId id="351" r:id="rId233"/>
    <p:sldId id="338" r:id="rId234"/>
    <p:sldId id="299" r:id="rId235"/>
    <p:sldId id="340" r:id="rId236"/>
    <p:sldId id="370" r:id="rId237"/>
    <p:sldId id="434" r:id="rId238"/>
    <p:sldId id="421" r:id="rId239"/>
  </p:sldIdLst>
  <p:sldSz cx="12188825" cy="6858000"/>
  <p:notesSz cx="6858000" cy="9144000"/>
  <p:embeddedFontLst>
    <p:embeddedFont>
      <p:font typeface="DM Mono" panose="020B0509040201040103" pitchFamily="49" charset="77"/>
      <p:regular r:id="rId241"/>
      <p:italic r:id="rId242"/>
    </p:embeddedFont>
    <p:embeddedFont>
      <p:font typeface="DM Mono Medium" panose="020F0502020204030204" pitchFamily="34" charset="0"/>
      <p:regular r:id="rId243"/>
      <p:italic r:id="rId244"/>
    </p:embeddedFont>
    <p:embeddedFont>
      <p:font typeface="DM Sans" pitchFamily="2" charset="77"/>
      <p:regular r:id="rId245"/>
      <p:bold r:id="rId246"/>
      <p:italic r:id="rId247"/>
      <p:boldItalic r:id="rId248"/>
    </p:embeddedFont>
    <p:embeddedFont>
      <p:font typeface="DM Sans Medium" pitchFamily="2" charset="77"/>
      <p:regular r:id="rId249"/>
      <p:bold r:id="rId250"/>
      <p:italic r:id="rId251"/>
      <p:boldItalic r:id="rId252"/>
    </p:embeddedFont>
    <p:embeddedFont>
      <p:font typeface="Impact" panose="020B0806030902050204" pitchFamily="34" charset="0"/>
      <p:regular r:id="rId253"/>
    </p:embeddedFont>
    <p:embeddedFont>
      <p:font typeface="Inter" panose="02000503000000020004" pitchFamily="2" charset="0"/>
      <p:regular r:id="rId254"/>
      <p:bold r:id="rId255"/>
    </p:embeddedFont>
    <p:embeddedFont>
      <p:font typeface="Nothing You Could Do" panose="02000000000000000000" pitchFamily="2" charset="0"/>
      <p:regular r:id="rId2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68BE52-D695-D04A-A51A-3AB18D34FC96}">
          <p14:sldIdLst>
            <p14:sldId id="256"/>
          </p14:sldIdLst>
        </p14:section>
        <p14:section name="Intro -2 mins (2:30)" id="{DDC39A85-1A3F-9842-8322-B95779DAFA6B}">
          <p14:sldIdLst>
            <p14:sldId id="639"/>
            <p14:sldId id="341"/>
            <p14:sldId id="342"/>
            <p14:sldId id="344"/>
            <p14:sldId id="345"/>
            <p14:sldId id="369"/>
            <p14:sldId id="368"/>
            <p14:sldId id="349"/>
            <p14:sldId id="348"/>
          </p14:sldIdLst>
        </p14:section>
        <p14:section name="The bug - 5 mins (7:30)" id="{C14D927E-9464-7041-905F-4805733AF566}">
          <p14:sldIdLst>
            <p14:sldId id="276"/>
            <p14:sldId id="257"/>
            <p14:sldId id="258"/>
            <p14:sldId id="259"/>
            <p14:sldId id="354"/>
            <p14:sldId id="260"/>
            <p14:sldId id="261"/>
            <p14:sldId id="262"/>
            <p14:sldId id="263"/>
            <p14:sldId id="264"/>
            <p14:sldId id="265"/>
            <p14:sldId id="359"/>
            <p14:sldId id="325"/>
            <p14:sldId id="360"/>
            <p14:sldId id="364"/>
            <p14:sldId id="363"/>
            <p14:sldId id="320"/>
            <p14:sldId id="267"/>
            <p14:sldId id="361"/>
            <p14:sldId id="357"/>
            <p14:sldId id="358"/>
            <p14:sldId id="566"/>
          </p14:sldIdLst>
        </p14:section>
        <p14:section name="The test" id="{652D6630-AD7F-CC4B-98BF-78CD76FD9303}">
          <p14:sldIdLst>
            <p14:sldId id="278"/>
            <p14:sldId id="589"/>
            <p14:sldId id="389"/>
            <p14:sldId id="390"/>
            <p14:sldId id="608"/>
            <p14:sldId id="587"/>
            <p14:sldId id="588"/>
            <p14:sldId id="670"/>
            <p14:sldId id="382"/>
            <p14:sldId id="381"/>
            <p14:sldId id="286"/>
            <p14:sldId id="287"/>
            <p14:sldId id="288"/>
            <p14:sldId id="289"/>
            <p14:sldId id="290"/>
            <p14:sldId id="669"/>
            <p14:sldId id="297"/>
            <p14:sldId id="298"/>
            <p14:sldId id="365"/>
            <p14:sldId id="567"/>
            <p14:sldId id="301"/>
            <p14:sldId id="391"/>
            <p14:sldId id="568"/>
            <p14:sldId id="392"/>
            <p14:sldId id="396"/>
            <p14:sldId id="411"/>
            <p14:sldId id="398"/>
            <p14:sldId id="397"/>
            <p14:sldId id="399"/>
            <p14:sldId id="400"/>
            <p14:sldId id="401"/>
            <p14:sldId id="402"/>
            <p14:sldId id="409"/>
            <p14:sldId id="410"/>
            <p14:sldId id="403"/>
            <p14:sldId id="404"/>
            <p14:sldId id="406"/>
            <p14:sldId id="590"/>
            <p14:sldId id="591"/>
            <p14:sldId id="592"/>
            <p14:sldId id="407"/>
            <p14:sldId id="408"/>
          </p14:sldIdLst>
        </p14:section>
        <p14:section name="Code Example" id="{175FE5B8-5047-9E4D-AA14-521C08E19BAB}">
          <p14:sldIdLst>
            <p14:sldId id="412"/>
            <p14:sldId id="599"/>
            <p14:sldId id="597"/>
            <p14:sldId id="600"/>
            <p14:sldId id="603"/>
            <p14:sldId id="601"/>
            <p14:sldId id="593"/>
            <p14:sldId id="563"/>
            <p14:sldId id="372"/>
            <p14:sldId id="674"/>
            <p14:sldId id="671"/>
            <p14:sldId id="672"/>
            <p14:sldId id="675"/>
            <p14:sldId id="676"/>
            <p14:sldId id="673"/>
            <p14:sldId id="413"/>
            <p14:sldId id="426"/>
            <p14:sldId id="575"/>
            <p14:sldId id="602"/>
            <p14:sldId id="420"/>
            <p14:sldId id="419"/>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19"/>
            <p14:sldId id="471"/>
            <p14:sldId id="472"/>
            <p14:sldId id="622"/>
            <p14:sldId id="621"/>
            <p14:sldId id="620"/>
            <p14:sldId id="467"/>
            <p14:sldId id="469"/>
            <p14:sldId id="468"/>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42"/>
            <p14:sldId id="655"/>
            <p14:sldId id="684"/>
            <p14:sldId id="656"/>
            <p14:sldId id="686"/>
            <p14:sldId id="685"/>
            <p14:sldId id="643"/>
            <p14:sldId id="644"/>
            <p14:sldId id="645"/>
            <p14:sldId id="646"/>
            <p14:sldId id="647"/>
            <p14:sldId id="648"/>
            <p14:sldId id="649"/>
            <p14:sldId id="650"/>
            <p14:sldId id="651"/>
            <p14:sldId id="652"/>
            <p14:sldId id="653"/>
            <p14:sldId id="654"/>
            <p14:sldId id="678"/>
            <p14:sldId id="679"/>
            <p14:sldId id="657"/>
            <p14:sldId id="658"/>
            <p14:sldId id="659"/>
            <p14:sldId id="660"/>
            <p14:sldId id="661"/>
            <p14:sldId id="662"/>
            <p14:sldId id="663"/>
            <p14:sldId id="680"/>
            <p14:sldId id="681"/>
            <p14:sldId id="682"/>
            <p14:sldId id="664"/>
            <p14:sldId id="683"/>
            <p14:sldId id="665"/>
            <p14:sldId id="666"/>
            <p14:sldId id="667"/>
            <p14:sldId id="668"/>
            <p14:sldId id="562"/>
            <p14:sldId id="561"/>
            <p14:sldId id="640"/>
            <p14:sldId id="307"/>
          </p14:sldIdLst>
        </p14:section>
        <p14:section name="Unused slides" id="{0224A10C-9B3A-BD44-9629-260EA2B90369}">
          <p14:sldIdLst>
            <p14:sldId id="308"/>
            <p14:sldId id="309"/>
            <p14:sldId id="310"/>
            <p14:sldId id="311"/>
            <p14:sldId id="312"/>
            <p14:sldId id="313"/>
            <p14:sldId id="314"/>
            <p14:sldId id="315"/>
            <p14:sldId id="333"/>
            <p14:sldId id="330"/>
            <p14:sldId id="332"/>
            <p14:sldId id="362"/>
            <p14:sldId id="277"/>
            <p14:sldId id="318"/>
            <p14:sldId id="356"/>
            <p14:sldId id="326"/>
            <p14:sldId id="270"/>
            <p14:sldId id="271"/>
            <p14:sldId id="272"/>
            <p14:sldId id="273"/>
            <p14:sldId id="275"/>
            <p14:sldId id="564"/>
            <p14:sldId id="373"/>
            <p14:sldId id="384"/>
            <p14:sldId id="387"/>
            <p14:sldId id="433"/>
            <p14:sldId id="515"/>
            <p14:sldId id="418"/>
            <p14:sldId id="383"/>
            <p14:sldId id="378"/>
            <p14:sldId id="379"/>
            <p14:sldId id="380"/>
            <p14:sldId id="351"/>
            <p14:sldId id="338"/>
            <p14:sldId id="299"/>
            <p14:sldId id="340"/>
            <p14:sldId id="370"/>
            <p14:sldId id="434"/>
            <p14:sldId id="4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047"/>
    <a:srgbClr val="BFE8F1"/>
    <a:srgbClr val="85DDB5"/>
    <a:srgbClr val="00B6E0"/>
    <a:srgbClr val="FF6600"/>
    <a:srgbClr val="0086B3"/>
    <a:srgbClr val="795DA3"/>
    <a:srgbClr val="FFC000"/>
    <a:srgbClr val="00B0F0"/>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6AE26-5EB4-0549-94D9-81324903284B}" v="1267" dt="2022-05-31T23:50:01.787"/>
  </p1510:revLst>
</p1510:revInfo>
</file>

<file path=ppt/tableStyles.xml><?xml version="1.0" encoding="utf-8"?>
<a:tblStyleLst xmlns:a="http://schemas.openxmlformats.org/drawingml/2006/main" def="{D7E440C0-9F9F-4B7A-B09E-0B7364B92A36}">
  <a:tblStyle styleId="{D7E440C0-9F9F-4B7A-B09E-0B7364B92A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04"/>
    <p:restoredTop sz="95680"/>
  </p:normalViewPr>
  <p:slideViewPr>
    <p:cSldViewPr snapToGrid="0" snapToObjects="1">
      <p:cViewPr>
        <p:scale>
          <a:sx n="73" d="100"/>
          <a:sy n="73" d="100"/>
        </p:scale>
        <p:origin x="768" y="1352"/>
      </p:cViewPr>
      <p:guideLst/>
    </p:cSldViewPr>
  </p:slideViewPr>
  <p:notesTextViewPr>
    <p:cViewPr>
      <p:scale>
        <a:sx n="1" d="1"/>
        <a:sy n="1" d="1"/>
      </p:scale>
      <p:origin x="0" y="0"/>
    </p:cViewPr>
  </p:notesTextViewPr>
  <p:sorterViewPr>
    <p:cViewPr>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9.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font" Target="fonts/font10.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notesMaster" Target="notesMasters/notesMaster1.xml"/><Relationship Id="rId261" Type="http://schemas.microsoft.com/office/2015/10/relationships/revisionInfo" Target="revisionInfo.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11.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12.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2.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1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font" Target="fonts/font14.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font" Target="fonts/font4.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15.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font" Target="fonts/font5.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font" Target="fonts/font16.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font" Target="fonts/font6.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0fbcab3b51_0_1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0fbcab3b5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Good Afternoon, My name is Jacqueline Bilston. I’m a software developer with Yelp on the Clickstream Platform team. Today I’d like to share with you the story of how I learned to efficiently test my ETL pipelines.  I have a lot of really cool stuff to share, so if you would save your questions until the end, I will make sure to take time after the presentation to answer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b6608f85_0_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b6608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643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7201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45539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571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0911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06736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21134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731269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48047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9323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77871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2785880b2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2785880b2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2785880b2a_0_9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2785880b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2785880b2a_0_1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2785880b2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785880b2a_0_1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785880b2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2785880b2a_0_17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2785880b2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785880b2a_0_1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785880b2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785880b2a_0_2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785880b2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2785880b2a_0_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2785880b2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4959477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72640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314730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4c0fb9b03_0_2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24c0fb9b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DBT is the Data Build Tool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traditionally an ELT tool that allows you to transform data in your warehouse, but it has a bunch of features that also make it useful for ETL too.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this specific case, it allows us to place checks on our output datasets in production and set alerts on that output.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03083002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42328754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4c0fb9b03_0_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24c0fb9b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extLst>
      <p:ext uri="{BB962C8B-B14F-4D97-AF65-F5344CB8AC3E}">
        <p14:creationId xmlns:p14="http://schemas.microsoft.com/office/powerpoint/2010/main" val="277711708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4eb64c8a4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24eb64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4eb64c8a4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4eb64c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51ccded53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251ccde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251ccded53_0_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251ccded5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431048d57_0_33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431048d57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38652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019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84379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422112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36386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74941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07320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71125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65660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22293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357683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4c0fb9b03_0_4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4c0fb9b0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 puts</a:t>
            </a:r>
            <a:endParaRPr dirty="0">
              <a:latin typeface="DM Mono" panose="020B0509040201040103" pitchFamily="49" charset="77"/>
            </a:endParaRPr>
          </a:p>
        </p:txBody>
      </p:sp>
    </p:spTree>
    <p:extLst>
      <p:ext uri="{BB962C8B-B14F-4D97-AF65-F5344CB8AC3E}">
        <p14:creationId xmlns:p14="http://schemas.microsoft.com/office/powerpoint/2010/main" val="3031615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9444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20061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60827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32386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556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157486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3edd3360f_0_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3edd336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0246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4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407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22a417ca9a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22a417ca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2a417ca9a_0_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22a417ca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2a417ca9a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2a417ca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793814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47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443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7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141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37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3195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5199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0055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67913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81471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4209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25062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77989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4924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851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7397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19169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14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26468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5619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27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6891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596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21897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806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8620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4099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 Blue Squar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1714"/>
            <a:ext cx="12188948" cy="6856292"/>
          </a:xfrm>
          <a:prstGeom prst="rect">
            <a:avLst/>
          </a:prstGeom>
          <a:noFill/>
          <a:ln>
            <a:noFill/>
          </a:ln>
        </p:spPr>
      </p:pic>
      <p:sp>
        <p:nvSpPr>
          <p:cNvPr id="12" name="Google Shape;12;p2"/>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dirty="0"/>
          </a:p>
        </p:txBody>
      </p:sp>
      <p:sp>
        <p:nvSpPr>
          <p:cNvPr id="13" name="Google Shape;13;p2"/>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14" name="Google Shape;14;p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5" name="Google Shape;15;p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16" name="Google Shape;16;p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17" name="Google Shape;17;p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18" name="Google Shape;18;p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19" name="Google Shape;19;p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2" name="Google Shape;102;p1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3" name="Google Shape;103;p11"/>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 One Column">
  <p:cSld name="OBJECT_2_1_1_1_2_1_3">
    <p:spTree>
      <p:nvGrpSpPr>
        <p:cNvPr id="1" name="Shape 105"/>
        <p:cNvGrpSpPr/>
        <p:nvPr/>
      </p:nvGrpSpPr>
      <p:grpSpPr>
        <a:xfrm>
          <a:off x="0" y="0"/>
          <a:ext cx="0" cy="0"/>
          <a:chOff x="0" y="0"/>
          <a:chExt cx="0" cy="0"/>
        </a:xfrm>
      </p:grpSpPr>
      <p:sp>
        <p:nvSpPr>
          <p:cNvPr id="106" name="Google Shape;106;p12"/>
          <p:cNvSpPr/>
          <p:nvPr/>
        </p:nvSpPr>
        <p:spPr>
          <a:xfrm>
            <a:off x="609450" y="1775625"/>
            <a:ext cx="1098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07" name="Google Shape;107;p1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 name="Google Shape;108;p1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09" name="Google Shape;109;p12"/>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0" name="Google Shape;110;p12"/>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1" name="Google Shape;111;p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 Two Column">
  <p:cSld name="OBJECT_2_1_1_1_2_1_1_3">
    <p:spTree>
      <p:nvGrpSpPr>
        <p:cNvPr id="1" name="Shape 112"/>
        <p:cNvGrpSpPr/>
        <p:nvPr/>
      </p:nvGrpSpPr>
      <p:grpSpPr>
        <a:xfrm>
          <a:off x="0" y="0"/>
          <a:ext cx="0" cy="0"/>
          <a:chOff x="0" y="0"/>
          <a:chExt cx="0" cy="0"/>
        </a:xfrm>
      </p:grpSpPr>
      <p:sp>
        <p:nvSpPr>
          <p:cNvPr id="113" name="Google Shape;113;p13"/>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4" name="Google Shape;114;p13"/>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15" name="Google Shape;115;p1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16" name="Google Shape;116;p1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17" name="Google Shape;117;p13"/>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18" name="Google Shape;118;p13"/>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19" name="Google Shape;119;p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20" name="Google Shape;120;p13"/>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1" name="Google Shape;121;p13"/>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 Three Column">
  <p:cSld name="OBJECT_2_1_1_1_2_1_1_1_3">
    <p:spTree>
      <p:nvGrpSpPr>
        <p:cNvPr id="1" name="Shape 122"/>
        <p:cNvGrpSpPr/>
        <p:nvPr/>
      </p:nvGrpSpPr>
      <p:grpSpPr>
        <a:xfrm>
          <a:off x="0" y="0"/>
          <a:ext cx="0" cy="0"/>
          <a:chOff x="0" y="0"/>
          <a:chExt cx="0" cy="0"/>
        </a:xfrm>
      </p:grpSpPr>
      <p:sp>
        <p:nvSpPr>
          <p:cNvPr id="123" name="Google Shape;123;p14"/>
          <p:cNvSpPr/>
          <p:nvPr/>
        </p:nvSpPr>
        <p:spPr>
          <a:xfrm>
            <a:off x="7998646"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4" name="Google Shape;124;p14"/>
          <p:cNvSpPr/>
          <p:nvPr/>
        </p:nvSpPr>
        <p:spPr>
          <a:xfrm>
            <a:off x="4304048"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25" name="Google Shape;125;p14"/>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6" name="Google Shape;126;p14"/>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7" name="Google Shape;127;p14"/>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28" name="Google Shape;128;p14"/>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29" name="Google Shape;129;p14"/>
          <p:cNvSpPr/>
          <p:nvPr/>
        </p:nvSpPr>
        <p:spPr>
          <a:xfrm>
            <a:off x="609450" y="1775625"/>
            <a:ext cx="3599400" cy="4472700"/>
          </a:xfrm>
          <a:prstGeom prst="roundRect">
            <a:avLst>
              <a:gd name="adj" fmla="val 4394"/>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0" name="Google Shape;130;p1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1" name="Google Shape;131;p14"/>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32" name="Google Shape;132;p14"/>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33" name="Google Shape;133;p14"/>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34" name="Google Shape;134;p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 Four Column">
  <p:cSld name="OBJECT_2_1_1_1_2_1_1_1_1_2">
    <p:spTree>
      <p:nvGrpSpPr>
        <p:cNvPr id="1" name="Shape 135"/>
        <p:cNvGrpSpPr/>
        <p:nvPr/>
      </p:nvGrpSpPr>
      <p:grpSpPr>
        <a:xfrm>
          <a:off x="0" y="0"/>
          <a:ext cx="0" cy="0"/>
          <a:chOff x="0" y="0"/>
          <a:chExt cx="0" cy="0"/>
        </a:xfrm>
      </p:grpSpPr>
      <p:sp>
        <p:nvSpPr>
          <p:cNvPr id="136" name="Google Shape;136;p15"/>
          <p:cNvSpPr/>
          <p:nvPr/>
        </p:nvSpPr>
        <p:spPr>
          <a:xfrm>
            <a:off x="8886696"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7" name="Google Shape;137;p15"/>
          <p:cNvSpPr/>
          <p:nvPr/>
        </p:nvSpPr>
        <p:spPr>
          <a:xfrm>
            <a:off x="6127614"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8" name="Google Shape;138;p15"/>
          <p:cNvSpPr/>
          <p:nvPr/>
        </p:nvSpPr>
        <p:spPr>
          <a:xfrm>
            <a:off x="3368532"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39" name="Google Shape;139;p15"/>
          <p:cNvSpPr/>
          <p:nvPr/>
        </p:nvSpPr>
        <p:spPr>
          <a:xfrm>
            <a:off x="609450" y="1775625"/>
            <a:ext cx="2710500" cy="4472700"/>
          </a:xfrm>
          <a:prstGeom prst="roundRect">
            <a:avLst>
              <a:gd name="adj" fmla="val 583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40" name="Google Shape;140;p1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1" name="Google Shape;141;p1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42" name="Google Shape;142;p15"/>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3" name="Google Shape;143;p15"/>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4" name="Google Shape;144;p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45" name="Google Shape;145;p15"/>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6" name="Google Shape;146;p15"/>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7" name="Google Shape;147;p15"/>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48" name="Google Shape;148;p15"/>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49" name="Google Shape;149;p15"/>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0" name="Google Shape;150;p15"/>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151"/>
        <p:cNvGrpSpPr/>
        <p:nvPr/>
      </p:nvGrpSpPr>
      <p:grpSpPr>
        <a:xfrm>
          <a:off x="0" y="0"/>
          <a:ext cx="0" cy="0"/>
          <a:chOff x="0" y="0"/>
          <a:chExt cx="0" cy="0"/>
        </a:xfrm>
      </p:grpSpPr>
      <p:sp>
        <p:nvSpPr>
          <p:cNvPr id="152" name="Google Shape;152;p16"/>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53" name="Google Shape;153;p1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4" name="Google Shape;154;p1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a:p>
        </p:txBody>
      </p:sp>
      <p:sp>
        <p:nvSpPr>
          <p:cNvPr id="155" name="Google Shape;155;p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56" name="Google Shape;156;p1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7" name="Google Shape;157;p1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58" name="Google Shape;158;p1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59" name="Google Shape;159;p1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 Half Card Left">
  <p:cSld name="OBJECT_2_2_2">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2" name="Google Shape;162;p1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63" name="Google Shape;163;p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4" name="Google Shape;164;p17"/>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65" name="Google Shape;165;p17"/>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6" name="Google Shape;166;p17"/>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67" name="Google Shape;167;p17"/>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68" name="Google Shape;168;p17"/>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 2/3 Card Right">
  <p:cSld name="OBJECT_2_2_1_1_3">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71" name="Google Shape;171;p1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72" name="Google Shape;172;p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73" name="Google Shape;173;p18"/>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74" name="Google Shape;174;p18"/>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5" name="Google Shape;175;p18"/>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76" name="Google Shape;176;p18"/>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77" name="Google Shape;177;p18"/>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 2/3 Card Left">
  <p:cSld name="OBJECT_2_2_1_1_1_3">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1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81" name="Google Shape;181;p1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82" name="Google Shape;182;p19"/>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83" name="Google Shape;183;p19"/>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4" name="Google Shape;184;p19"/>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185" name="Google Shape;185;p19"/>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186" name="Google Shape;186;p19"/>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 Code Display">
  <p:cSld name="OBJECT_2_2_1_1_1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9" name="Google Shape;189;p2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a:p>
        </p:txBody>
      </p:sp>
      <p:sp>
        <p:nvSpPr>
          <p:cNvPr id="190" name="Google Shape;190;p2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91" name="Google Shape;191;p20"/>
          <p:cNvSpPr/>
          <p:nvPr/>
        </p:nvSpPr>
        <p:spPr>
          <a:xfrm>
            <a:off x="609450" y="1775625"/>
            <a:ext cx="10985100" cy="4472700"/>
          </a:xfrm>
          <a:prstGeom prst="roundRect">
            <a:avLst>
              <a:gd name="adj" fmla="val 3515"/>
            </a:avLst>
          </a:prstGeom>
          <a:solidFill>
            <a:schemeClr val="dk1"/>
          </a:solidFill>
          <a:ln w="9525" cap="flat" cmpd="sng">
            <a:solidFill>
              <a:schemeClr val="dk2"/>
            </a:solidFill>
            <a:prstDash val="solid"/>
            <a:round/>
            <a:headEnd type="none" w="sm" len="sm"/>
            <a:tailEnd type="none" w="sm" len="sm"/>
          </a:ln>
          <a:effectLst>
            <a:outerShdw blurRad="57150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192" name="Google Shape;192;p20"/>
          <p:cNvSpPr txBox="1">
            <a:spLocks noGrp="1"/>
          </p:cNvSpPr>
          <p:nvPr>
            <p:ph type="subTitle" idx="2"/>
          </p:nvPr>
        </p:nvSpPr>
        <p:spPr>
          <a:xfrm>
            <a:off x="1183750" y="1970325"/>
            <a:ext cx="10239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chemeClr val="lt2"/>
              </a:buClr>
              <a:buSzPts val="1600"/>
              <a:buFont typeface="DM Mono"/>
              <a:buNone/>
              <a:defRPr sz="1600" b="0" i="0">
                <a:solidFill>
                  <a:schemeClr val="lt2"/>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lt2"/>
              </a:buClr>
              <a:buSzPts val="1600"/>
              <a:buFont typeface="DM Mono"/>
              <a:buNone/>
              <a:defRPr sz="1600">
                <a:solidFill>
                  <a:schemeClr val="lt2"/>
                </a:solidFill>
                <a:latin typeface="DM Mono"/>
                <a:ea typeface="DM Mono"/>
                <a:cs typeface="DM Mono"/>
                <a:sym typeface="DM Mono"/>
              </a:defRPr>
            </a:lvl2pPr>
            <a:lvl3pPr lvl="2"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3pPr>
            <a:lvl4pPr lvl="3"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4pPr>
            <a:lvl5pPr lvl="4"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5pPr>
            <a:lvl6pPr lvl="5"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6pPr>
            <a:lvl7pPr lvl="6"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7pPr>
            <a:lvl8pPr lvl="7"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8pPr>
            <a:lvl9pPr lvl="8" rtl="0">
              <a:spcBef>
                <a:spcPts val="500"/>
              </a:spcBef>
              <a:spcAft>
                <a:spcPts val="0"/>
              </a:spcAft>
              <a:buClr>
                <a:schemeClr val="lt2"/>
              </a:buClr>
              <a:buSzPts val="1600"/>
              <a:buFont typeface="DM Mono"/>
              <a:buNone/>
              <a:defRPr>
                <a:solidFill>
                  <a:schemeClr val="lt2"/>
                </a:solidFill>
                <a:latin typeface="DM Mono"/>
                <a:ea typeface="DM Mono"/>
                <a:cs typeface="DM Mono"/>
                <a:sym typeface="DM Mono"/>
              </a:defRPr>
            </a:lvl9pPr>
          </a:lstStyle>
          <a:p>
            <a:endParaRPr dirty="0"/>
          </a:p>
        </p:txBody>
      </p:sp>
      <p:sp>
        <p:nvSpPr>
          <p:cNvPr id="193" name="Google Shape;193;p20"/>
          <p:cNvSpPr txBox="1">
            <a:spLocks noGrp="1"/>
          </p:cNvSpPr>
          <p:nvPr>
            <p:ph type="subTitle" idx="3"/>
          </p:nvPr>
        </p:nvSpPr>
        <p:spPr>
          <a:xfrm>
            <a:off x="764800" y="1970325"/>
            <a:ext cx="324300" cy="4114800"/>
          </a:xfrm>
          <a:prstGeom prst="rect">
            <a:avLst/>
          </a:prstGeom>
        </p:spPr>
        <p:txBody>
          <a:bodyPr spcFirstLastPara="1" wrap="square" lIns="0" tIns="0" rIns="0" bIns="0" anchor="t" anchorCtr="0">
            <a:noAutofit/>
          </a:bodyPr>
          <a:lstStyle>
            <a:lvl1pPr lvl="0" rtl="0">
              <a:lnSpc>
                <a:spcPct val="100000"/>
              </a:lnSpc>
              <a:spcBef>
                <a:spcPts val="1100"/>
              </a:spcBef>
              <a:spcAft>
                <a:spcPts val="0"/>
              </a:spcAft>
              <a:buClr>
                <a:srgbClr val="666666"/>
              </a:buClr>
              <a:buSzPts val="1600"/>
              <a:buFont typeface="DM Mono"/>
              <a:buNone/>
              <a:defRPr sz="1600" b="0" i="0">
                <a:solidFill>
                  <a:srgbClr val="666666"/>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rgbClr val="666666"/>
              </a:buClr>
              <a:buSzPts val="1600"/>
              <a:buFont typeface="DM Mono"/>
              <a:buNone/>
              <a:defRPr sz="1600">
                <a:solidFill>
                  <a:srgbClr val="666666"/>
                </a:solidFill>
                <a:latin typeface="DM Mono"/>
                <a:ea typeface="DM Mono"/>
                <a:cs typeface="DM Mono"/>
                <a:sym typeface="DM Mono"/>
              </a:defRPr>
            </a:lvl2pPr>
            <a:lvl3pPr lvl="2"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3pPr>
            <a:lvl4pPr lvl="3"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4pPr>
            <a:lvl5pPr lvl="4"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5pPr>
            <a:lvl6pPr lvl="5"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6pPr>
            <a:lvl7pPr lvl="6"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7pPr>
            <a:lvl8pPr lvl="7"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8pPr>
            <a:lvl9pPr lvl="8" rtl="0">
              <a:spcBef>
                <a:spcPts val="500"/>
              </a:spcBef>
              <a:spcAft>
                <a:spcPts val="0"/>
              </a:spcAft>
              <a:buClr>
                <a:srgbClr val="666666"/>
              </a:buClr>
              <a:buSzPts val="1600"/>
              <a:buFont typeface="DM Mono"/>
              <a:buNone/>
              <a:defRPr>
                <a:solidFill>
                  <a:srgbClr val="666666"/>
                </a:solidFill>
                <a:latin typeface="DM Mono"/>
                <a:ea typeface="DM Mono"/>
                <a:cs typeface="DM Mono"/>
                <a:sym typeface="DM Mono"/>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Title - Blue Circle">
  <p:cSld name="TITLE_3_3">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 name="Google Shape;22;p3"/>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23" name="Google Shape;23;p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 name="Google Shape;24;p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 name="Google Shape;25;p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 name="Google Shape;26;p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27" name="Google Shape;27;p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28" name="Google Shape;28;p3"/>
          <p:cNvSpPr>
            <a:spLocks noGrp="1"/>
          </p:cNvSpPr>
          <p:nvPr>
            <p:ph type="pic" idx="4"/>
          </p:nvPr>
        </p:nvSpPr>
        <p:spPr>
          <a:xfrm>
            <a:off x="3468025" y="5650850"/>
            <a:ext cx="740700" cy="740700"/>
          </a:xfrm>
          <a:prstGeom prst="ellipse">
            <a:avLst/>
          </a:prstGeom>
          <a:noFill/>
          <a:ln>
            <a:noFill/>
          </a:ln>
        </p:spPr>
      </p:sp>
      <p:sp>
        <p:nvSpPr>
          <p:cNvPr id="29" name="Google Shape;29;p3"/>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itle - Blue Square Dark">
  <p:cSld name="TITLE_5">
    <p:spTree>
      <p:nvGrpSpPr>
        <p:cNvPr id="1" name="Shape 194"/>
        <p:cNvGrpSpPr/>
        <p:nvPr/>
      </p:nvGrpSpPr>
      <p:grpSpPr>
        <a:xfrm>
          <a:off x="0" y="0"/>
          <a:ext cx="0" cy="0"/>
          <a:chOff x="0" y="0"/>
          <a:chExt cx="0" cy="0"/>
        </a:xfrm>
      </p:grpSpPr>
      <p:pic>
        <p:nvPicPr>
          <p:cNvPr id="195" name="Google Shape;195;p2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196" name="Google Shape;196;p21"/>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197" name="Google Shape;197;p21"/>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198" name="Google Shape;198;p2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199" name="Google Shape;199;p21"/>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00" name="Google Shape;200;p21"/>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01" name="Google Shape;201;p21"/>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02" name="Google Shape;202;p21"/>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3" name="Google Shape;203;p21"/>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itle - Blue Circle Dark">
  <p:cSld name="TITLE_5_1">
    <p:spTree>
      <p:nvGrpSpPr>
        <p:cNvPr id="1" name="Shape 204"/>
        <p:cNvGrpSpPr/>
        <p:nvPr/>
      </p:nvGrpSpPr>
      <p:grpSpPr>
        <a:xfrm>
          <a:off x="0" y="0"/>
          <a:ext cx="0" cy="0"/>
          <a:chOff x="0" y="0"/>
          <a:chExt cx="0" cy="0"/>
        </a:xfrm>
      </p:grpSpPr>
      <p:pic>
        <p:nvPicPr>
          <p:cNvPr id="205" name="Google Shape;205;p2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06" name="Google Shape;206;p22"/>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07" name="Google Shape;207;p22"/>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08" name="Google Shape;208;p2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09" name="Google Shape;209;p22"/>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10" name="Google Shape;210;p22"/>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11" name="Google Shape;211;p22"/>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12" name="Google Shape;212;p22"/>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3" name="Google Shape;213;p22"/>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itle - Blue Triangle Dark">
  <p:cSld name="TITLE_5_1_1">
    <p:spTree>
      <p:nvGrpSpPr>
        <p:cNvPr id="1" name="Shape 214"/>
        <p:cNvGrpSpPr/>
        <p:nvPr/>
      </p:nvGrpSpPr>
      <p:grpSpPr>
        <a:xfrm>
          <a:off x="0" y="0"/>
          <a:ext cx="0" cy="0"/>
          <a:chOff x="0" y="0"/>
          <a:chExt cx="0" cy="0"/>
        </a:xfrm>
      </p:grpSpPr>
      <p:pic>
        <p:nvPicPr>
          <p:cNvPr id="215" name="Google Shape;215;p2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16" name="Google Shape;216;p23"/>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17" name="Google Shape;217;p23"/>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18" name="Google Shape;218;p2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19" name="Google Shape;219;p23"/>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20" name="Google Shape;220;p23"/>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21" name="Google Shape;221;p23"/>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22" name="Google Shape;222;p23"/>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3" name="Google Shape;223;p23"/>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 Green Square Dark">
  <p:cSld name="TITLE_5_1_1_1">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26" name="Google Shape;226;p24"/>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27" name="Google Shape;227;p24"/>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28" name="Google Shape;228;p2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29" name="Google Shape;229;p2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30" name="Google Shape;230;p2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31" name="Google Shape;231;p2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32" name="Google Shape;232;p2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3" name="Google Shape;233;p24"/>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itle - Green Circle Dark">
  <p:cSld name="TITLE_5_1_1_1_1">
    <p:spTree>
      <p:nvGrpSpPr>
        <p:cNvPr id="1" name="Shape 234"/>
        <p:cNvGrpSpPr/>
        <p:nvPr/>
      </p:nvGrpSpPr>
      <p:grpSpPr>
        <a:xfrm>
          <a:off x="0" y="0"/>
          <a:ext cx="0" cy="0"/>
          <a:chOff x="0" y="0"/>
          <a:chExt cx="0" cy="0"/>
        </a:xfrm>
      </p:grpSpPr>
      <p:pic>
        <p:nvPicPr>
          <p:cNvPr id="235" name="Google Shape;235;p2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36" name="Google Shape;236;p25"/>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37" name="Google Shape;237;p25"/>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38" name="Google Shape;238;p2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39" name="Google Shape;239;p2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40" name="Google Shape;240;p2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41" name="Google Shape;241;p2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2" name="Google Shape;242;p2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3" name="Google Shape;243;p25"/>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itle - Green Triangle Dark">
  <p:cSld name="TITLE_5_1_1_1_1_1">
    <p:spTree>
      <p:nvGrpSpPr>
        <p:cNvPr id="1"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46" name="Google Shape;246;p26"/>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47" name="Google Shape;247;p26"/>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48" name="Google Shape;248;p2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49" name="Google Shape;249;p2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50" name="Google Shape;250;p2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51" name="Google Shape;251;p2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52" name="Google Shape;252;p2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3" name="Google Shape;253;p26"/>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Title - Red Square Dark">
  <p:cSld name="TITLE_5_1_1_1_1_1_1">
    <p:spTree>
      <p:nvGrpSpPr>
        <p:cNvPr id="1" name="Shape 254"/>
        <p:cNvGrpSpPr/>
        <p:nvPr/>
      </p:nvGrpSpPr>
      <p:grpSpPr>
        <a:xfrm>
          <a:off x="0" y="0"/>
          <a:ext cx="0" cy="0"/>
          <a:chOff x="0" y="0"/>
          <a:chExt cx="0" cy="0"/>
        </a:xfrm>
      </p:grpSpPr>
      <p:pic>
        <p:nvPicPr>
          <p:cNvPr id="255" name="Google Shape;255;p2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56" name="Google Shape;256;p27"/>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57" name="Google Shape;257;p27"/>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58" name="Google Shape;258;p2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59" name="Google Shape;259;p2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60" name="Google Shape;260;p2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61" name="Google Shape;261;p2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62" name="Google Shape;262;p2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3" name="Google Shape;263;p27"/>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itle - Red Circle Dark">
  <p:cSld name="TITLE_5_1_1_1_1_1_1_1">
    <p:spTree>
      <p:nvGrpSpPr>
        <p:cNvPr id="1" name="Shape 264"/>
        <p:cNvGrpSpPr/>
        <p:nvPr/>
      </p:nvGrpSpPr>
      <p:grpSpPr>
        <a:xfrm>
          <a:off x="0" y="0"/>
          <a:ext cx="0" cy="0"/>
          <a:chOff x="0" y="0"/>
          <a:chExt cx="0" cy="0"/>
        </a:xfrm>
      </p:grpSpPr>
      <p:pic>
        <p:nvPicPr>
          <p:cNvPr id="265" name="Google Shape;265;p2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66" name="Google Shape;266;p28"/>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67" name="Google Shape;267;p28"/>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68" name="Google Shape;268;p2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69" name="Google Shape;269;p2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70" name="Google Shape;270;p2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71" name="Google Shape;271;p2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2" name="Google Shape;272;p2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3" name="Google Shape;273;p28"/>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itle - Red Triangle Dark">
  <p:cSld name="TITLE_5_1_1_1_1_1_1_1_1">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276" name="Google Shape;276;p29"/>
          <p:cNvSpPr txBox="1">
            <a:spLocks noGrp="1"/>
          </p:cNvSpPr>
          <p:nvPr>
            <p:ph type="ctrTitle"/>
          </p:nvPr>
        </p:nvSpPr>
        <p:spPr>
          <a:xfrm>
            <a:off x="753325" y="609600"/>
            <a:ext cx="70413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lt1"/>
              </a:buClr>
              <a:buSzPts val="6400"/>
              <a:buFont typeface="DM Sans"/>
              <a:buNone/>
              <a:defRPr sz="64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Clr>
                <a:schemeClr val="lt1"/>
              </a:buClr>
              <a:buSzPts val="1500"/>
              <a:buNone/>
              <a:defRPr>
                <a:solidFill>
                  <a:schemeClr val="lt1"/>
                </a:solidFill>
              </a:defRPr>
            </a:lvl2pPr>
            <a:lvl3pPr lvl="2" rtl="0">
              <a:spcBef>
                <a:spcPts val="0"/>
              </a:spcBef>
              <a:spcAft>
                <a:spcPts val="0"/>
              </a:spcAft>
              <a:buClr>
                <a:schemeClr val="lt1"/>
              </a:buClr>
              <a:buSzPts val="1500"/>
              <a:buNone/>
              <a:defRPr>
                <a:solidFill>
                  <a:schemeClr val="lt1"/>
                </a:solidFill>
              </a:defRPr>
            </a:lvl3pPr>
            <a:lvl4pPr lvl="3" rtl="0">
              <a:spcBef>
                <a:spcPts val="0"/>
              </a:spcBef>
              <a:spcAft>
                <a:spcPts val="0"/>
              </a:spcAft>
              <a:buClr>
                <a:schemeClr val="lt1"/>
              </a:buClr>
              <a:buSzPts val="1500"/>
              <a:buNone/>
              <a:defRPr>
                <a:solidFill>
                  <a:schemeClr val="lt1"/>
                </a:solidFill>
              </a:defRPr>
            </a:lvl4pPr>
            <a:lvl5pPr lvl="4" rtl="0">
              <a:spcBef>
                <a:spcPts val="0"/>
              </a:spcBef>
              <a:spcAft>
                <a:spcPts val="0"/>
              </a:spcAft>
              <a:buClr>
                <a:schemeClr val="lt1"/>
              </a:buClr>
              <a:buSzPts val="1500"/>
              <a:buNone/>
              <a:defRPr>
                <a:solidFill>
                  <a:schemeClr val="lt1"/>
                </a:solidFill>
              </a:defRPr>
            </a:lvl5pPr>
            <a:lvl6pPr lvl="5" rtl="0">
              <a:spcBef>
                <a:spcPts val="0"/>
              </a:spcBef>
              <a:spcAft>
                <a:spcPts val="0"/>
              </a:spcAft>
              <a:buClr>
                <a:schemeClr val="lt1"/>
              </a:buClr>
              <a:buSzPts val="1500"/>
              <a:buNone/>
              <a:defRPr>
                <a:solidFill>
                  <a:schemeClr val="lt1"/>
                </a:solidFill>
              </a:defRPr>
            </a:lvl6pPr>
            <a:lvl7pPr lvl="6" rtl="0">
              <a:spcBef>
                <a:spcPts val="0"/>
              </a:spcBef>
              <a:spcAft>
                <a:spcPts val="0"/>
              </a:spcAft>
              <a:buClr>
                <a:schemeClr val="lt1"/>
              </a:buClr>
              <a:buSzPts val="1500"/>
              <a:buNone/>
              <a:defRPr>
                <a:solidFill>
                  <a:schemeClr val="lt1"/>
                </a:solidFill>
              </a:defRPr>
            </a:lvl7pPr>
            <a:lvl8pPr lvl="7" rtl="0">
              <a:spcBef>
                <a:spcPts val="0"/>
              </a:spcBef>
              <a:spcAft>
                <a:spcPts val="0"/>
              </a:spcAft>
              <a:buClr>
                <a:schemeClr val="lt1"/>
              </a:buClr>
              <a:buSzPts val="1500"/>
              <a:buNone/>
              <a:defRPr>
                <a:solidFill>
                  <a:schemeClr val="lt1"/>
                </a:solidFill>
              </a:defRPr>
            </a:lvl8pPr>
            <a:lvl9pPr lvl="8" rtl="0">
              <a:spcBef>
                <a:spcPts val="0"/>
              </a:spcBef>
              <a:spcAft>
                <a:spcPts val="0"/>
              </a:spcAft>
              <a:buClr>
                <a:schemeClr val="lt1"/>
              </a:buClr>
              <a:buSzPts val="1500"/>
              <a:buNone/>
              <a:defRPr>
                <a:solidFill>
                  <a:schemeClr val="lt1"/>
                </a:solidFill>
              </a:defRPr>
            </a:lvl9pPr>
          </a:lstStyle>
          <a:p>
            <a:endParaRPr dirty="0"/>
          </a:p>
        </p:txBody>
      </p:sp>
      <p:sp>
        <p:nvSpPr>
          <p:cNvPr id="277" name="Google Shape;277;p29"/>
          <p:cNvSpPr txBox="1">
            <a:spLocks noGrp="1"/>
          </p:cNvSpPr>
          <p:nvPr>
            <p:ph type="subTitle" idx="1"/>
          </p:nvPr>
        </p:nvSpPr>
        <p:spPr>
          <a:xfrm>
            <a:off x="7533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3200"/>
              <a:buNone/>
              <a:defRPr sz="3200" b="0" i="0">
                <a:solidFill>
                  <a:schemeClr val="lt1"/>
                </a:solidFill>
                <a:latin typeface="DM Mono" panose="020B0509040201040103" pitchFamily="49" charset="77"/>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78" name="Google Shape;278;p2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279" name="Google Shape;279;p2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280" name="Google Shape;280;p2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281" name="Google Shape;281;p2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82" name="Google Shape;282;p2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283" name="Google Shape;283;p29"/>
          <p:cNvSpPr>
            <a:spLocks noGrp="1"/>
          </p:cNvSpPr>
          <p:nvPr>
            <p:ph type="pic" idx="4"/>
          </p:nvPr>
        </p:nvSpPr>
        <p:spPr>
          <a:xfrm>
            <a:off x="3468025" y="5650850"/>
            <a:ext cx="740700" cy="7407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 Basic Content Dark">
  <p:cSld name="OBJECT_1_1">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6" name="Google Shape;286;p30"/>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sz="24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761809" y="1988833"/>
            <a:ext cx="106593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289" name="Google Shape;289;p30"/>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 Blue Triangle">
  <p:cSld name="TITLE_3_1_2">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2" name="Google Shape;32;p4"/>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33" name="Google Shape;33;p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34" name="Google Shape;34;p4"/>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35" name="Google Shape;35;p4"/>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36" name="Google Shape;36;p4"/>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37" name="Google Shape;37;p4"/>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38" name="Google Shape;38;p4"/>
          <p:cNvSpPr>
            <a:spLocks noGrp="1"/>
          </p:cNvSpPr>
          <p:nvPr>
            <p:ph type="pic" idx="4"/>
          </p:nvPr>
        </p:nvSpPr>
        <p:spPr>
          <a:xfrm>
            <a:off x="3468025" y="5650850"/>
            <a:ext cx="740700" cy="740700"/>
          </a:xfrm>
          <a:prstGeom prst="ellipse">
            <a:avLst/>
          </a:prstGeom>
          <a:noFill/>
          <a:ln>
            <a:noFill/>
          </a:ln>
        </p:spPr>
      </p:sp>
      <p:sp>
        <p:nvSpPr>
          <p:cNvPr id="39" name="Google Shape;39;p4"/>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 One Column Dark">
  <p:cSld name="OBJECT_2_1_1_1_2_1_2">
    <p:bg>
      <p:bgPr>
        <a:solidFill>
          <a:schemeClr val="dk1"/>
        </a:solidFill>
        <a:effectLst/>
      </p:bgPr>
    </p:bg>
    <p:spTree>
      <p:nvGrpSpPr>
        <p:cNvPr id="1" name="Shape 290"/>
        <p:cNvGrpSpPr/>
        <p:nvPr/>
      </p:nvGrpSpPr>
      <p:grpSpPr>
        <a:xfrm>
          <a:off x="0" y="0"/>
          <a:ext cx="0" cy="0"/>
          <a:chOff x="0" y="0"/>
          <a:chExt cx="0" cy="0"/>
        </a:xfrm>
      </p:grpSpPr>
      <p:sp>
        <p:nvSpPr>
          <p:cNvPr id="291" name="Google Shape;291;p31"/>
          <p:cNvSpPr/>
          <p:nvPr/>
        </p:nvSpPr>
        <p:spPr>
          <a:xfrm>
            <a:off x="609450" y="1775625"/>
            <a:ext cx="10985100" cy="44727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2" name="Google Shape;292;p3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2"/>
              </a:buClr>
              <a:buSzPts val="4000"/>
              <a:buFont typeface="DM Sans Medium"/>
              <a:buNone/>
              <a:defRPr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3" name="Google Shape;293;p3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4" name="Google Shape;294;p31"/>
          <p:cNvSpPr txBox="1">
            <a:spLocks noGrp="1"/>
          </p:cNvSpPr>
          <p:nvPr>
            <p:ph type="body" idx="2"/>
          </p:nvPr>
        </p:nvSpPr>
        <p:spPr>
          <a:xfrm>
            <a:off x="765975" y="2387049"/>
            <a:ext cx="10658100" cy="36981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295" name="Google Shape;295;p31"/>
          <p:cNvSpPr txBox="1">
            <a:spLocks noGrp="1"/>
          </p:cNvSpPr>
          <p:nvPr>
            <p:ph type="subTitle" idx="3"/>
          </p:nvPr>
        </p:nvSpPr>
        <p:spPr>
          <a:xfrm>
            <a:off x="764800" y="1970325"/>
            <a:ext cx="106581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2"/>
              </a:buClr>
              <a:buSzPts val="2000"/>
              <a:buNone/>
              <a:defRPr sz="2000" b="0" i="0">
                <a:solidFill>
                  <a:schemeClr val="lt2"/>
                </a:solidFill>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296" name="Google Shape;296;p3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 Two Column Dark">
  <p:cSld name="OBJECT_2_1_1_1_2_1_1_2">
    <p:bg>
      <p:bgPr>
        <a:solidFill>
          <a:schemeClr val="dk1"/>
        </a:solidFill>
        <a:effectLst/>
      </p:bgPr>
    </p:bg>
    <p:spTree>
      <p:nvGrpSpPr>
        <p:cNvPr id="1" name="Shape 297"/>
        <p:cNvGrpSpPr/>
        <p:nvPr/>
      </p:nvGrpSpPr>
      <p:grpSpPr>
        <a:xfrm>
          <a:off x="0" y="0"/>
          <a:ext cx="0" cy="0"/>
          <a:chOff x="0" y="0"/>
          <a:chExt cx="0" cy="0"/>
        </a:xfrm>
      </p:grpSpPr>
      <p:sp>
        <p:nvSpPr>
          <p:cNvPr id="298" name="Google Shape;298;p32"/>
          <p:cNvSpPr/>
          <p:nvPr/>
        </p:nvSpPr>
        <p:spPr>
          <a:xfrm>
            <a:off x="6180021"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299" name="Google Shape;299;p32"/>
          <p:cNvSpPr/>
          <p:nvPr/>
        </p:nvSpPr>
        <p:spPr>
          <a:xfrm>
            <a:off x="609450" y="1775625"/>
            <a:ext cx="5414700" cy="4472700"/>
          </a:xfrm>
          <a:prstGeom prst="roundRect">
            <a:avLst>
              <a:gd name="adj" fmla="val 3515"/>
            </a:avLst>
          </a:prstGeom>
          <a:solidFill>
            <a:schemeClr val="dk2"/>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00" name="Google Shape;300;p32"/>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01" name="Google Shape;301;p3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02" name="Google Shape;302;p32"/>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3" name="Google Shape;303;p32"/>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04" name="Google Shape;304;p3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05" name="Google Shape;305;p32"/>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06" name="Google Shape;306;p32"/>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07" name="Google Shape;307;p32"/>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 Three Column Dark">
  <p:cSld name="OBJECT_2_1_1_1_2_1_1_1_2">
    <p:bg>
      <p:bgPr>
        <a:solidFill>
          <a:schemeClr val="dk1"/>
        </a:solidFill>
        <a:effectLst/>
      </p:bgPr>
    </p:bg>
    <p:spTree>
      <p:nvGrpSpPr>
        <p:cNvPr id="1" name="Shape 308"/>
        <p:cNvGrpSpPr/>
        <p:nvPr/>
      </p:nvGrpSpPr>
      <p:grpSpPr>
        <a:xfrm>
          <a:off x="0" y="0"/>
          <a:ext cx="0" cy="0"/>
          <a:chOff x="0" y="0"/>
          <a:chExt cx="0" cy="0"/>
        </a:xfrm>
      </p:grpSpPr>
      <p:sp>
        <p:nvSpPr>
          <p:cNvPr id="309" name="Google Shape;309;p33"/>
          <p:cNvSpPr/>
          <p:nvPr/>
        </p:nvSpPr>
        <p:spPr>
          <a:xfrm>
            <a:off x="7998646"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0" name="Google Shape;310;p33"/>
          <p:cNvSpPr/>
          <p:nvPr/>
        </p:nvSpPr>
        <p:spPr>
          <a:xfrm>
            <a:off x="4304048"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1" name="Google Shape;311;p33"/>
          <p:cNvSpPr txBox="1">
            <a:spLocks noGrp="1"/>
          </p:cNvSpPr>
          <p:nvPr>
            <p:ph type="body" idx="1"/>
          </p:nvPr>
        </p:nvSpPr>
        <p:spPr>
          <a:xfrm>
            <a:off x="8135825"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2" name="Google Shape;312;p33"/>
          <p:cNvSpPr txBox="1">
            <a:spLocks noGrp="1"/>
          </p:cNvSpPr>
          <p:nvPr>
            <p:ph type="subTitle" idx="2"/>
          </p:nvPr>
        </p:nvSpPr>
        <p:spPr>
          <a:xfrm>
            <a:off x="8135475"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3" name="Google Shape;313;p33"/>
          <p:cNvSpPr txBox="1">
            <a:spLocks noGrp="1"/>
          </p:cNvSpPr>
          <p:nvPr>
            <p:ph type="body" idx="3"/>
          </p:nvPr>
        </p:nvSpPr>
        <p:spPr>
          <a:xfrm>
            <a:off x="4450488"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4" name="Google Shape;314;p33"/>
          <p:cNvSpPr txBox="1">
            <a:spLocks noGrp="1"/>
          </p:cNvSpPr>
          <p:nvPr>
            <p:ph type="subTitle" idx="4"/>
          </p:nvPr>
        </p:nvSpPr>
        <p:spPr>
          <a:xfrm>
            <a:off x="4450138"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15" name="Google Shape;315;p33"/>
          <p:cNvSpPr/>
          <p:nvPr/>
        </p:nvSpPr>
        <p:spPr>
          <a:xfrm>
            <a:off x="609450" y="1775625"/>
            <a:ext cx="3599400" cy="4472700"/>
          </a:xfrm>
          <a:prstGeom prst="roundRect">
            <a:avLst>
              <a:gd name="adj" fmla="val 4394"/>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16" name="Google Shape;316;p33"/>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17" name="Google Shape;317;p33"/>
          <p:cNvSpPr txBox="1">
            <a:spLocks noGrp="1"/>
          </p:cNvSpPr>
          <p:nvPr>
            <p:ph type="subTitle" idx="5"/>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18" name="Google Shape;318;p33"/>
          <p:cNvSpPr txBox="1">
            <a:spLocks noGrp="1"/>
          </p:cNvSpPr>
          <p:nvPr>
            <p:ph type="body" idx="6"/>
          </p:nvPr>
        </p:nvSpPr>
        <p:spPr>
          <a:xfrm>
            <a:off x="765150" y="2387050"/>
            <a:ext cx="3248400" cy="366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19" name="Google Shape;319;p33"/>
          <p:cNvSpPr txBox="1">
            <a:spLocks noGrp="1"/>
          </p:cNvSpPr>
          <p:nvPr>
            <p:ph type="subTitle" idx="7"/>
          </p:nvPr>
        </p:nvSpPr>
        <p:spPr>
          <a:xfrm>
            <a:off x="764800" y="1970325"/>
            <a:ext cx="32484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20" name="Google Shape;320;p3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pic>
        <p:nvPicPr>
          <p:cNvPr id="321" name="Google Shape;321;p33"/>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 Four Column Dark">
  <p:cSld name="OBJECT_2_1_1_1_2_1_1_1_1_1">
    <p:bg>
      <p:bgPr>
        <a:solidFill>
          <a:schemeClr val="dk1"/>
        </a:solidFill>
        <a:effectLst/>
      </p:bgPr>
    </p:bg>
    <p:spTree>
      <p:nvGrpSpPr>
        <p:cNvPr id="1" name="Shape 322"/>
        <p:cNvGrpSpPr/>
        <p:nvPr/>
      </p:nvGrpSpPr>
      <p:grpSpPr>
        <a:xfrm>
          <a:off x="0" y="0"/>
          <a:ext cx="0" cy="0"/>
          <a:chOff x="0" y="0"/>
          <a:chExt cx="0" cy="0"/>
        </a:xfrm>
      </p:grpSpPr>
      <p:sp>
        <p:nvSpPr>
          <p:cNvPr id="323" name="Google Shape;323;p34"/>
          <p:cNvSpPr/>
          <p:nvPr/>
        </p:nvSpPr>
        <p:spPr>
          <a:xfrm>
            <a:off x="8886696"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4" name="Google Shape;324;p34"/>
          <p:cNvSpPr/>
          <p:nvPr/>
        </p:nvSpPr>
        <p:spPr>
          <a:xfrm>
            <a:off x="6127614"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5" name="Google Shape;325;p34"/>
          <p:cNvSpPr/>
          <p:nvPr/>
        </p:nvSpPr>
        <p:spPr>
          <a:xfrm>
            <a:off x="3368532"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6" name="Google Shape;326;p34"/>
          <p:cNvSpPr/>
          <p:nvPr/>
        </p:nvSpPr>
        <p:spPr>
          <a:xfrm>
            <a:off x="609450" y="1775625"/>
            <a:ext cx="2710500" cy="4472700"/>
          </a:xfrm>
          <a:prstGeom prst="roundRect">
            <a:avLst>
              <a:gd name="adj" fmla="val 583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27" name="Google Shape;327;p34"/>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28" name="Google Shape;328;p3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29" name="Google Shape;329;p34"/>
          <p:cNvSpPr txBox="1">
            <a:spLocks noGrp="1"/>
          </p:cNvSpPr>
          <p:nvPr>
            <p:ph type="body" idx="2"/>
          </p:nvPr>
        </p:nvSpPr>
        <p:spPr>
          <a:xfrm>
            <a:off x="7650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0" name="Google Shape;330;p34"/>
          <p:cNvSpPr txBox="1">
            <a:spLocks noGrp="1"/>
          </p:cNvSpPr>
          <p:nvPr>
            <p:ph type="subTitle" idx="3"/>
          </p:nvPr>
        </p:nvSpPr>
        <p:spPr>
          <a:xfrm>
            <a:off x="7648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1" name="Google Shape;331;p3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32" name="Google Shape;332;p34"/>
          <p:cNvSpPr txBox="1">
            <a:spLocks noGrp="1"/>
          </p:cNvSpPr>
          <p:nvPr>
            <p:ph type="body" idx="4"/>
          </p:nvPr>
        </p:nvSpPr>
        <p:spPr>
          <a:xfrm>
            <a:off x="9024489"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3" name="Google Shape;333;p34"/>
          <p:cNvSpPr txBox="1">
            <a:spLocks noGrp="1"/>
          </p:cNvSpPr>
          <p:nvPr>
            <p:ph type="subTitle" idx="5"/>
          </p:nvPr>
        </p:nvSpPr>
        <p:spPr>
          <a:xfrm>
            <a:off x="9024225"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4" name="Google Shape;334;p34"/>
          <p:cNvSpPr txBox="1">
            <a:spLocks noGrp="1"/>
          </p:cNvSpPr>
          <p:nvPr>
            <p:ph type="body" idx="6"/>
          </p:nvPr>
        </p:nvSpPr>
        <p:spPr>
          <a:xfrm>
            <a:off x="627216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5" name="Google Shape;335;p34"/>
          <p:cNvSpPr txBox="1">
            <a:spLocks noGrp="1"/>
          </p:cNvSpPr>
          <p:nvPr>
            <p:ph type="subTitle" idx="7"/>
          </p:nvPr>
        </p:nvSpPr>
        <p:spPr>
          <a:xfrm>
            <a:off x="627190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36" name="Google Shape;336;p34"/>
          <p:cNvSpPr txBox="1">
            <a:spLocks noGrp="1"/>
          </p:cNvSpPr>
          <p:nvPr>
            <p:ph type="body" idx="8"/>
          </p:nvPr>
        </p:nvSpPr>
        <p:spPr>
          <a:xfrm>
            <a:off x="3519014" y="2387054"/>
            <a:ext cx="23979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37" name="Google Shape;337;p34"/>
          <p:cNvSpPr txBox="1">
            <a:spLocks noGrp="1"/>
          </p:cNvSpPr>
          <p:nvPr>
            <p:ph type="subTitle" idx="9"/>
          </p:nvPr>
        </p:nvSpPr>
        <p:spPr>
          <a:xfrm>
            <a:off x="3518750" y="1970325"/>
            <a:ext cx="23979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38" name="Google Shape;338;p34"/>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 Half Card Right Dark">
  <p:cSld name="OBJECT_2_3">
    <p:bg>
      <p:bgPr>
        <a:solidFill>
          <a:schemeClr val="dk1"/>
        </a:solidFill>
        <a:effectLst/>
      </p:bgPr>
    </p:bg>
    <p:spTree>
      <p:nvGrpSpPr>
        <p:cNvPr id="1" name="Shape 339"/>
        <p:cNvGrpSpPr/>
        <p:nvPr/>
      </p:nvGrpSpPr>
      <p:grpSpPr>
        <a:xfrm>
          <a:off x="0" y="0"/>
          <a:ext cx="0" cy="0"/>
          <a:chOff x="0" y="0"/>
          <a:chExt cx="0" cy="0"/>
        </a:xfrm>
      </p:grpSpPr>
      <p:sp>
        <p:nvSpPr>
          <p:cNvPr id="340" name="Google Shape;340;p35"/>
          <p:cNvSpPr/>
          <p:nvPr/>
        </p:nvSpPr>
        <p:spPr>
          <a:xfrm>
            <a:off x="6180021"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41" name="Google Shape;341;p35"/>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2" name="Google Shape;342;p3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a:endParaRPr dirty="0"/>
          </a:p>
        </p:txBody>
      </p:sp>
      <p:sp>
        <p:nvSpPr>
          <p:cNvPr id="343" name="Google Shape;343;p3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344" name="Google Shape;344;p35"/>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45" name="Google Shape;345;p35"/>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sp>
        <p:nvSpPr>
          <p:cNvPr id="346" name="Google Shape;346;p35"/>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47" name="Google Shape;347;p35"/>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pic>
        <p:nvPicPr>
          <p:cNvPr id="348" name="Google Shape;348;p35"/>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 Half Card Left Dark">
  <p:cSld name="OBJECT_2_2_1">
    <p:bg>
      <p:bgPr>
        <a:solidFill>
          <a:schemeClr val="dk1"/>
        </a:solidFill>
        <a:effectLst/>
      </p:bgPr>
    </p:bg>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1" name="Google Shape;351;p3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2" name="Google Shape;352;p3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53" name="Google Shape;353;p36"/>
          <p:cNvSpPr/>
          <p:nvPr/>
        </p:nvSpPr>
        <p:spPr>
          <a:xfrm>
            <a:off x="609450" y="1775625"/>
            <a:ext cx="54147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54" name="Google Shape;354;p36"/>
          <p:cNvSpPr txBox="1">
            <a:spLocks noGrp="1"/>
          </p:cNvSpPr>
          <p:nvPr>
            <p:ph type="body" idx="2"/>
          </p:nvPr>
        </p:nvSpPr>
        <p:spPr>
          <a:xfrm>
            <a:off x="76535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55" name="Google Shape;355;p36"/>
          <p:cNvSpPr txBox="1">
            <a:spLocks noGrp="1"/>
          </p:cNvSpPr>
          <p:nvPr>
            <p:ph type="subTitle" idx="3"/>
          </p:nvPr>
        </p:nvSpPr>
        <p:spPr>
          <a:xfrm>
            <a:off x="764800"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56" name="Google Shape;356;p36"/>
          <p:cNvSpPr txBox="1">
            <a:spLocks noGrp="1"/>
          </p:cNvSpPr>
          <p:nvPr>
            <p:ph type="body" idx="4"/>
          </p:nvPr>
        </p:nvSpPr>
        <p:spPr>
          <a:xfrm>
            <a:off x="6343306" y="2387057"/>
            <a:ext cx="50517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57" name="Google Shape;357;p36"/>
          <p:cNvSpPr txBox="1">
            <a:spLocks noGrp="1"/>
          </p:cNvSpPr>
          <p:nvPr>
            <p:ph type="subTitle" idx="5"/>
          </p:nvPr>
        </p:nvSpPr>
        <p:spPr>
          <a:xfrm>
            <a:off x="6361248" y="1970325"/>
            <a:ext cx="50517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58" name="Google Shape;358;p36"/>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 2/3 Card Right Dark">
  <p:cSld name="OBJECT_2_2_1_1_2">
    <p:bg>
      <p:bgPr>
        <a:solidFill>
          <a:schemeClr val="dk1"/>
        </a:solidFill>
        <a:effectLst/>
      </p:bgPr>
    </p:bg>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1" name="Google Shape;361;p3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2" name="Google Shape;362;p3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63" name="Google Shape;363;p37"/>
          <p:cNvSpPr/>
          <p:nvPr/>
        </p:nvSpPr>
        <p:spPr>
          <a:xfrm>
            <a:off x="4386823"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64" name="Google Shape;364;p37"/>
          <p:cNvSpPr txBox="1">
            <a:spLocks noGrp="1"/>
          </p:cNvSpPr>
          <p:nvPr>
            <p:ph type="body" idx="2"/>
          </p:nvPr>
        </p:nvSpPr>
        <p:spPr>
          <a:xfrm>
            <a:off x="4542924"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65" name="Google Shape;365;p37"/>
          <p:cNvSpPr txBox="1">
            <a:spLocks noGrp="1"/>
          </p:cNvSpPr>
          <p:nvPr>
            <p:ph type="subTitle" idx="3"/>
          </p:nvPr>
        </p:nvSpPr>
        <p:spPr>
          <a:xfrm>
            <a:off x="4542181"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66" name="Google Shape;366;p37"/>
          <p:cNvSpPr txBox="1">
            <a:spLocks noGrp="1"/>
          </p:cNvSpPr>
          <p:nvPr>
            <p:ph type="body" idx="4"/>
          </p:nvPr>
        </p:nvSpPr>
        <p:spPr>
          <a:xfrm>
            <a:off x="7492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67" name="Google Shape;367;p37"/>
          <p:cNvSpPr txBox="1">
            <a:spLocks noGrp="1"/>
          </p:cNvSpPr>
          <p:nvPr>
            <p:ph type="subTitle" idx="5"/>
          </p:nvPr>
        </p:nvSpPr>
        <p:spPr>
          <a:xfrm>
            <a:off x="760750"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68" name="Google Shape;368;p37"/>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 2/3 Card Left Dark">
  <p:cSld name="OBJECT_2_2_1_1_1_2">
    <p:bg>
      <p:bgPr>
        <a:solidFill>
          <a:schemeClr val="dk1"/>
        </a:solidFill>
        <a:effectLst/>
      </p:bgPr>
    </p:bg>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Clr>
                <a:schemeClr val="lt1"/>
              </a:buClr>
              <a:buSzPts val="1500"/>
              <a:buNone/>
              <a:defRPr sz="1900">
                <a:solidFill>
                  <a:schemeClr val="lt1"/>
                </a:solidFill>
              </a:defRPr>
            </a:lvl2pPr>
            <a:lvl3pPr lvl="2" rtl="0">
              <a:spcBef>
                <a:spcPts val="0"/>
              </a:spcBef>
              <a:spcAft>
                <a:spcPts val="0"/>
              </a:spcAft>
              <a:buClr>
                <a:schemeClr val="lt1"/>
              </a:buClr>
              <a:buSzPts val="1500"/>
              <a:buNone/>
              <a:defRPr sz="1900">
                <a:solidFill>
                  <a:schemeClr val="lt1"/>
                </a:solidFill>
              </a:defRPr>
            </a:lvl3pPr>
            <a:lvl4pPr lvl="3" rtl="0">
              <a:spcBef>
                <a:spcPts val="0"/>
              </a:spcBef>
              <a:spcAft>
                <a:spcPts val="0"/>
              </a:spcAft>
              <a:buClr>
                <a:schemeClr val="lt1"/>
              </a:buClr>
              <a:buSzPts val="1500"/>
              <a:buNone/>
              <a:defRPr sz="1900">
                <a:solidFill>
                  <a:schemeClr val="lt1"/>
                </a:solidFill>
              </a:defRPr>
            </a:lvl4pPr>
            <a:lvl5pPr lvl="4" rtl="0">
              <a:spcBef>
                <a:spcPts val="0"/>
              </a:spcBef>
              <a:spcAft>
                <a:spcPts val="0"/>
              </a:spcAft>
              <a:buClr>
                <a:schemeClr val="lt1"/>
              </a:buClr>
              <a:buSzPts val="1500"/>
              <a:buNone/>
              <a:defRPr sz="1900">
                <a:solidFill>
                  <a:schemeClr val="lt1"/>
                </a:solidFill>
              </a:defRPr>
            </a:lvl5pPr>
            <a:lvl6pPr lvl="5" rtl="0">
              <a:spcBef>
                <a:spcPts val="0"/>
              </a:spcBef>
              <a:spcAft>
                <a:spcPts val="0"/>
              </a:spcAft>
              <a:buClr>
                <a:schemeClr val="lt1"/>
              </a:buClr>
              <a:buSzPts val="1500"/>
              <a:buNone/>
              <a:defRPr sz="1900">
                <a:solidFill>
                  <a:schemeClr val="lt1"/>
                </a:solidFill>
              </a:defRPr>
            </a:lvl6pPr>
            <a:lvl7pPr lvl="6" rtl="0">
              <a:spcBef>
                <a:spcPts val="0"/>
              </a:spcBef>
              <a:spcAft>
                <a:spcPts val="0"/>
              </a:spcAft>
              <a:buClr>
                <a:schemeClr val="lt1"/>
              </a:buClr>
              <a:buSzPts val="1500"/>
              <a:buNone/>
              <a:defRPr sz="1900">
                <a:solidFill>
                  <a:schemeClr val="lt1"/>
                </a:solidFill>
              </a:defRPr>
            </a:lvl7pPr>
            <a:lvl8pPr lvl="7" rtl="0">
              <a:spcBef>
                <a:spcPts val="0"/>
              </a:spcBef>
              <a:spcAft>
                <a:spcPts val="0"/>
              </a:spcAft>
              <a:buClr>
                <a:schemeClr val="lt1"/>
              </a:buClr>
              <a:buSzPts val="1500"/>
              <a:buNone/>
              <a:defRPr sz="1900">
                <a:solidFill>
                  <a:schemeClr val="lt1"/>
                </a:solidFill>
              </a:defRPr>
            </a:lvl8pPr>
            <a:lvl9pPr lvl="8" rtl="0">
              <a:spcBef>
                <a:spcPts val="0"/>
              </a:spcBef>
              <a:spcAft>
                <a:spcPts val="0"/>
              </a:spcAft>
              <a:buClr>
                <a:schemeClr val="lt1"/>
              </a:buClr>
              <a:buSzPts val="1500"/>
              <a:buNone/>
              <a:defRPr sz="1900">
                <a:solidFill>
                  <a:schemeClr val="lt1"/>
                </a:solidFill>
              </a:defRPr>
            </a:lvl9pPr>
          </a:lstStyle>
          <a:p>
            <a:endParaRPr/>
          </a:p>
        </p:txBody>
      </p:sp>
      <p:sp>
        <p:nvSpPr>
          <p:cNvPr id="371" name="Google Shape;371;p38"/>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lvl1pPr lvl="0" rtl="0">
              <a:spcBef>
                <a:spcPts val="1100"/>
              </a:spcBef>
              <a:spcAft>
                <a:spcPts val="0"/>
              </a:spcAft>
              <a:buClr>
                <a:schemeClr val="accent5"/>
              </a:buClr>
              <a:buSzPts val="2400"/>
              <a:buFont typeface="DM Mono"/>
              <a:buNone/>
              <a:defRPr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500"/>
              </a:spcBef>
              <a:spcAft>
                <a:spcPts val="0"/>
              </a:spcAft>
              <a:buClr>
                <a:schemeClr val="accent5"/>
              </a:buClr>
              <a:buSzPts val="2000"/>
              <a:buNone/>
              <a:defRPr>
                <a:solidFill>
                  <a:schemeClr val="accent5"/>
                </a:solidFill>
              </a:defRPr>
            </a:lvl2pPr>
            <a:lvl3pPr lvl="2" rtl="0">
              <a:spcBef>
                <a:spcPts val="500"/>
              </a:spcBef>
              <a:spcAft>
                <a:spcPts val="0"/>
              </a:spcAft>
              <a:buClr>
                <a:schemeClr val="accent5"/>
              </a:buClr>
              <a:buSzPts val="1600"/>
              <a:buNone/>
              <a:defRPr>
                <a:solidFill>
                  <a:schemeClr val="accent5"/>
                </a:solidFill>
              </a:defRPr>
            </a:lvl3pPr>
            <a:lvl4pPr lvl="3" rtl="0">
              <a:spcBef>
                <a:spcPts val="500"/>
              </a:spcBef>
              <a:spcAft>
                <a:spcPts val="0"/>
              </a:spcAft>
              <a:buClr>
                <a:schemeClr val="accent5"/>
              </a:buClr>
              <a:buSzPts val="1600"/>
              <a:buNone/>
              <a:defRPr>
                <a:solidFill>
                  <a:schemeClr val="accent5"/>
                </a:solidFill>
              </a:defRPr>
            </a:lvl4pPr>
            <a:lvl5pPr lvl="4" rtl="0">
              <a:spcBef>
                <a:spcPts val="500"/>
              </a:spcBef>
              <a:spcAft>
                <a:spcPts val="0"/>
              </a:spcAft>
              <a:buClr>
                <a:schemeClr val="accent5"/>
              </a:buClr>
              <a:buSzPts val="1600"/>
              <a:buNone/>
              <a:defRPr>
                <a:solidFill>
                  <a:schemeClr val="accent5"/>
                </a:solidFill>
              </a:defRPr>
            </a:lvl5pPr>
            <a:lvl6pPr lvl="5" rtl="0">
              <a:spcBef>
                <a:spcPts val="500"/>
              </a:spcBef>
              <a:spcAft>
                <a:spcPts val="0"/>
              </a:spcAft>
              <a:buClr>
                <a:schemeClr val="accent5"/>
              </a:buClr>
              <a:buSzPts val="1600"/>
              <a:buNone/>
              <a:defRPr>
                <a:solidFill>
                  <a:schemeClr val="accent5"/>
                </a:solidFill>
              </a:defRPr>
            </a:lvl6pPr>
            <a:lvl7pPr lvl="6" rtl="0">
              <a:spcBef>
                <a:spcPts val="500"/>
              </a:spcBef>
              <a:spcAft>
                <a:spcPts val="0"/>
              </a:spcAft>
              <a:buClr>
                <a:schemeClr val="accent5"/>
              </a:buClr>
              <a:buSzPts val="1600"/>
              <a:buNone/>
              <a:defRPr>
                <a:solidFill>
                  <a:schemeClr val="accent5"/>
                </a:solidFill>
              </a:defRPr>
            </a:lvl7pPr>
            <a:lvl8pPr lvl="7" rtl="0">
              <a:spcBef>
                <a:spcPts val="500"/>
              </a:spcBef>
              <a:spcAft>
                <a:spcPts val="0"/>
              </a:spcAft>
              <a:buClr>
                <a:schemeClr val="accent5"/>
              </a:buClr>
              <a:buSzPts val="1600"/>
              <a:buNone/>
              <a:defRPr>
                <a:solidFill>
                  <a:schemeClr val="accent5"/>
                </a:solidFill>
              </a:defRPr>
            </a:lvl8pPr>
            <a:lvl9pPr lvl="8" rtl="0">
              <a:spcBef>
                <a:spcPts val="500"/>
              </a:spcBef>
              <a:spcAft>
                <a:spcPts val="0"/>
              </a:spcAft>
              <a:buClr>
                <a:schemeClr val="accent5"/>
              </a:buClr>
              <a:buSzPts val="1600"/>
              <a:buNone/>
              <a:defRPr>
                <a:solidFill>
                  <a:schemeClr val="accent5"/>
                </a:solidFill>
              </a:defRPr>
            </a:lvl9pPr>
          </a:lstStyle>
          <a:p>
            <a:endParaRPr dirty="0"/>
          </a:p>
        </p:txBody>
      </p:sp>
      <p:sp>
        <p:nvSpPr>
          <p:cNvPr id="372" name="Google Shape;372;p3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
        <p:nvSpPr>
          <p:cNvPr id="373" name="Google Shape;373;p38"/>
          <p:cNvSpPr/>
          <p:nvPr/>
        </p:nvSpPr>
        <p:spPr>
          <a:xfrm>
            <a:off x="609450" y="1775625"/>
            <a:ext cx="72051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DM Mono" panose="020B0509040201040103" pitchFamily="49" charset="77"/>
            </a:endParaRPr>
          </a:p>
        </p:txBody>
      </p:sp>
      <p:sp>
        <p:nvSpPr>
          <p:cNvPr id="374" name="Google Shape;374;p38"/>
          <p:cNvSpPr txBox="1">
            <a:spLocks noGrp="1"/>
          </p:cNvSpPr>
          <p:nvPr>
            <p:ph type="body" idx="2"/>
          </p:nvPr>
        </p:nvSpPr>
        <p:spPr>
          <a:xfrm>
            <a:off x="765551" y="2387055"/>
            <a:ext cx="68178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i="0" u="none" strike="noStrike" cap="none">
                <a:solidFill>
                  <a:schemeClr val="dk1"/>
                </a:solidFill>
                <a:latin typeface="DM Sans"/>
                <a:ea typeface="DM Sans"/>
                <a:cs typeface="DM Sans"/>
                <a:sym typeface="DM Sans"/>
              </a:defRPr>
            </a:lvl9pPr>
          </a:lstStyle>
          <a:p>
            <a:endParaRPr dirty="0"/>
          </a:p>
        </p:txBody>
      </p:sp>
      <p:sp>
        <p:nvSpPr>
          <p:cNvPr id="375" name="Google Shape;375;p38"/>
          <p:cNvSpPr txBox="1">
            <a:spLocks noGrp="1"/>
          </p:cNvSpPr>
          <p:nvPr>
            <p:ph type="subTitle" idx="3"/>
          </p:nvPr>
        </p:nvSpPr>
        <p:spPr>
          <a:xfrm>
            <a:off x="764800" y="1970325"/>
            <a:ext cx="6817800" cy="416700"/>
          </a:xfrm>
          <a:prstGeom prst="rect">
            <a:avLst/>
          </a:prstGeom>
        </p:spPr>
        <p:txBody>
          <a:bodyPr spcFirstLastPara="1" wrap="square" lIns="0" tIns="0" rIns="0" bIns="0" anchor="t" anchorCtr="0">
            <a:noAutofit/>
          </a:bodyPr>
          <a:lstStyle>
            <a:lvl1pPr lvl="0" rtl="0">
              <a:spcBef>
                <a:spcPts val="1100"/>
              </a:spcBef>
              <a:spcAft>
                <a:spcPts val="0"/>
              </a:spcAft>
              <a:buClr>
                <a:schemeClr val="dk1"/>
              </a:buClr>
              <a:buSzPts val="2000"/>
              <a:buNone/>
              <a:defRPr sz="2000" b="0" i="0">
                <a:latin typeface="DM Mono" panose="020B0509040201040103" pitchFamily="49" charset="77"/>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a:endParaRPr dirty="0"/>
          </a:p>
        </p:txBody>
      </p:sp>
      <p:sp>
        <p:nvSpPr>
          <p:cNvPr id="376" name="Google Shape;376;p38"/>
          <p:cNvSpPr txBox="1">
            <a:spLocks noGrp="1"/>
          </p:cNvSpPr>
          <p:nvPr>
            <p:ph type="body" idx="4"/>
          </p:nvPr>
        </p:nvSpPr>
        <p:spPr>
          <a:xfrm>
            <a:off x="8166049" y="2387055"/>
            <a:ext cx="32355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5"/>
              </a:buClr>
              <a:buSzPts val="2000"/>
              <a:buFont typeface="DM Sans"/>
              <a:buChar char="•"/>
              <a:defRPr sz="20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914400" marR="0" lvl="1" indent="-330200" algn="l" rtl="0">
              <a:lnSpc>
                <a:spcPct val="115000"/>
              </a:lnSpc>
              <a:spcBef>
                <a:spcPts val="500"/>
              </a:spcBef>
              <a:spcAft>
                <a:spcPts val="0"/>
              </a:spcAft>
              <a:buClr>
                <a:schemeClr val="accent6"/>
              </a:buClr>
              <a:buSzPts val="1600"/>
              <a:buFont typeface="DM Sans"/>
              <a:buChar char="•"/>
              <a:defRPr sz="16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i="0" u="none" strike="noStrike" cap="none">
                <a:solidFill>
                  <a:schemeClr val="lt1"/>
                </a:solidFill>
                <a:latin typeface="DM Sans"/>
                <a:ea typeface="DM Sans"/>
                <a:cs typeface="DM Sans"/>
                <a:sym typeface="DM Sans"/>
              </a:defRPr>
            </a:lvl9pPr>
          </a:lstStyle>
          <a:p>
            <a:endParaRPr dirty="0"/>
          </a:p>
        </p:txBody>
      </p:sp>
      <p:sp>
        <p:nvSpPr>
          <p:cNvPr id="377" name="Google Shape;377;p38"/>
          <p:cNvSpPr txBox="1">
            <a:spLocks noGrp="1"/>
          </p:cNvSpPr>
          <p:nvPr>
            <p:ph type="subTitle" idx="5"/>
          </p:nvPr>
        </p:nvSpPr>
        <p:spPr>
          <a:xfrm>
            <a:off x="8177546" y="1970325"/>
            <a:ext cx="3235500" cy="416700"/>
          </a:xfrm>
          <a:prstGeom prst="rect">
            <a:avLst/>
          </a:prstGeom>
        </p:spPr>
        <p:txBody>
          <a:bodyPr spcFirstLastPara="1" wrap="square" lIns="0" tIns="0" rIns="0" bIns="0" anchor="t" anchorCtr="0">
            <a:noAutofit/>
          </a:bodyPr>
          <a:lstStyle>
            <a:lvl1pPr lvl="0" rtl="0">
              <a:spcBef>
                <a:spcPts val="1100"/>
              </a:spcBef>
              <a:spcAft>
                <a:spcPts val="0"/>
              </a:spcAft>
              <a:buClr>
                <a:schemeClr val="lt1"/>
              </a:buClr>
              <a:buSzPts val="2000"/>
              <a:buNone/>
              <a:defRPr sz="2000" b="0" i="0">
                <a:solidFill>
                  <a:schemeClr val="lt1"/>
                </a:solidFill>
                <a:latin typeface="DM Mono" panose="020B0509040201040103" pitchFamily="49" charset="77"/>
              </a:defRPr>
            </a:lvl1pPr>
            <a:lvl2pPr lvl="1" rtl="0">
              <a:spcBef>
                <a:spcPts val="500"/>
              </a:spcBef>
              <a:spcAft>
                <a:spcPts val="0"/>
              </a:spcAft>
              <a:buClr>
                <a:schemeClr val="lt1"/>
              </a:buClr>
              <a:buSzPts val="2000"/>
              <a:buNone/>
              <a:defRPr>
                <a:solidFill>
                  <a:schemeClr val="lt1"/>
                </a:solidFill>
              </a:defRPr>
            </a:lvl2pPr>
            <a:lvl3pPr lvl="2" rtl="0">
              <a:spcBef>
                <a:spcPts val="500"/>
              </a:spcBef>
              <a:spcAft>
                <a:spcPts val="0"/>
              </a:spcAft>
              <a:buClr>
                <a:schemeClr val="lt1"/>
              </a:buClr>
              <a:buSzPts val="1600"/>
              <a:buNone/>
              <a:defRPr>
                <a:solidFill>
                  <a:schemeClr val="lt1"/>
                </a:solidFill>
              </a:defRPr>
            </a:lvl3pPr>
            <a:lvl4pPr lvl="3" rtl="0">
              <a:spcBef>
                <a:spcPts val="500"/>
              </a:spcBef>
              <a:spcAft>
                <a:spcPts val="0"/>
              </a:spcAft>
              <a:buClr>
                <a:schemeClr val="lt1"/>
              </a:buClr>
              <a:buSzPts val="1600"/>
              <a:buNone/>
              <a:defRPr>
                <a:solidFill>
                  <a:schemeClr val="lt1"/>
                </a:solidFill>
              </a:defRPr>
            </a:lvl4pPr>
            <a:lvl5pPr lvl="4" rtl="0">
              <a:spcBef>
                <a:spcPts val="500"/>
              </a:spcBef>
              <a:spcAft>
                <a:spcPts val="0"/>
              </a:spcAft>
              <a:buClr>
                <a:schemeClr val="lt1"/>
              </a:buClr>
              <a:buSzPts val="1600"/>
              <a:buNone/>
              <a:defRPr>
                <a:solidFill>
                  <a:schemeClr val="lt1"/>
                </a:solidFill>
              </a:defRPr>
            </a:lvl5pPr>
            <a:lvl6pPr lvl="5" rtl="0">
              <a:spcBef>
                <a:spcPts val="500"/>
              </a:spcBef>
              <a:spcAft>
                <a:spcPts val="0"/>
              </a:spcAft>
              <a:buClr>
                <a:schemeClr val="lt1"/>
              </a:buClr>
              <a:buSzPts val="1600"/>
              <a:buNone/>
              <a:defRPr>
                <a:solidFill>
                  <a:schemeClr val="lt1"/>
                </a:solidFill>
              </a:defRPr>
            </a:lvl6pPr>
            <a:lvl7pPr lvl="6" rtl="0">
              <a:spcBef>
                <a:spcPts val="500"/>
              </a:spcBef>
              <a:spcAft>
                <a:spcPts val="0"/>
              </a:spcAft>
              <a:buClr>
                <a:schemeClr val="lt1"/>
              </a:buClr>
              <a:buSzPts val="1600"/>
              <a:buNone/>
              <a:defRPr>
                <a:solidFill>
                  <a:schemeClr val="lt1"/>
                </a:solidFill>
              </a:defRPr>
            </a:lvl7pPr>
            <a:lvl8pPr lvl="7" rtl="0">
              <a:spcBef>
                <a:spcPts val="500"/>
              </a:spcBef>
              <a:spcAft>
                <a:spcPts val="0"/>
              </a:spcAft>
              <a:buClr>
                <a:schemeClr val="lt1"/>
              </a:buClr>
              <a:buSzPts val="1600"/>
              <a:buNone/>
              <a:defRPr>
                <a:solidFill>
                  <a:schemeClr val="lt1"/>
                </a:solidFill>
              </a:defRPr>
            </a:lvl8pPr>
            <a:lvl9pPr lvl="8" rtl="0">
              <a:spcBef>
                <a:spcPts val="500"/>
              </a:spcBef>
              <a:spcAft>
                <a:spcPts val="0"/>
              </a:spcAft>
              <a:buClr>
                <a:schemeClr val="lt1"/>
              </a:buClr>
              <a:buSzPts val="1600"/>
              <a:buNone/>
              <a:defRPr>
                <a:solidFill>
                  <a:schemeClr val="lt1"/>
                </a:solidFill>
              </a:defRPr>
            </a:lvl9pPr>
          </a:lstStyle>
          <a:p>
            <a:endParaRPr dirty="0"/>
          </a:p>
        </p:txBody>
      </p:sp>
      <p:pic>
        <p:nvPicPr>
          <p:cNvPr id="378" name="Google Shape;378;p38"/>
          <p:cNvPicPr preferRelativeResize="0"/>
          <p:nvPr/>
        </p:nvPicPr>
        <p:blipFill>
          <a:blip r:embed="rId2">
            <a:alphaModFix/>
          </a:blip>
          <a:stretch>
            <a:fillRect/>
          </a:stretch>
        </p:blipFill>
        <p:spPr>
          <a:xfrm>
            <a:off x="761800" y="6442164"/>
            <a:ext cx="678975" cy="23036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 Breaker A">
  <p:cSld name="OBJECT_2_1_1_2_1_1_1_1">
    <p:bg>
      <p:bgPr>
        <a:solidFill>
          <a:schemeClr val="dk1"/>
        </a:solidFill>
        <a:effectLst/>
      </p:bgPr>
    </p:bg>
    <p:spTree>
      <p:nvGrpSpPr>
        <p:cNvPr id="1" name="Shape 379"/>
        <p:cNvGrpSpPr/>
        <p:nvPr/>
      </p:nvGrpSpPr>
      <p:grpSpPr>
        <a:xfrm>
          <a:off x="0" y="0"/>
          <a:ext cx="0" cy="0"/>
          <a:chOff x="0" y="0"/>
          <a:chExt cx="0" cy="0"/>
        </a:xfrm>
      </p:grpSpPr>
      <p:pic>
        <p:nvPicPr>
          <p:cNvPr id="380" name="Google Shape;380;p3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1" name="Google Shape;381;p3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solidFill>
                  <a:schemeClr val="lt2"/>
                </a:solidFill>
                <a:latin typeface="DM Mono" panose="020B0509040201040103" pitchFamily="49" charset="77"/>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fld id="{00000000-1234-1234-1234-123412341234}" type="slidenum">
              <a:rPr lang="en" smtClean="0"/>
              <a:pPr/>
              <a:t>‹#›</a:t>
            </a:fld>
            <a:endParaRPr lang="en" dirty="0"/>
          </a:p>
        </p:txBody>
      </p:sp>
      <p:pic>
        <p:nvPicPr>
          <p:cNvPr id="382" name="Google Shape;382;p39"/>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3" name="Google Shape;383;p3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 Breaker B">
  <p:cSld name="OBJECT_2_1_1_2_1_1_1_1_3">
    <p:bg>
      <p:bgPr>
        <a:solidFill>
          <a:schemeClr val="dk1"/>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86" name="Google Shape;386;p4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87" name="Google Shape;387;p40"/>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88" name="Google Shape;388;p4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 Green Square">
  <p:cSld name="TITLE_4_2">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 name="Google Shape;42;p5"/>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43" name="Google Shape;43;p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4" name="Google Shape;44;p5"/>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45" name="Google Shape;45;p5"/>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46" name="Google Shape;46;p5"/>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47" name="Google Shape;47;p5"/>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48" name="Google Shape;48;p5"/>
          <p:cNvSpPr>
            <a:spLocks noGrp="1"/>
          </p:cNvSpPr>
          <p:nvPr>
            <p:ph type="pic" idx="4"/>
          </p:nvPr>
        </p:nvSpPr>
        <p:spPr>
          <a:xfrm>
            <a:off x="3468025" y="5650850"/>
            <a:ext cx="740700" cy="740700"/>
          </a:xfrm>
          <a:prstGeom prst="ellipse">
            <a:avLst/>
          </a:prstGeom>
          <a:noFill/>
          <a:ln>
            <a:noFill/>
          </a:ln>
        </p:spPr>
      </p:sp>
      <p:sp>
        <p:nvSpPr>
          <p:cNvPr id="49" name="Google Shape;49;p5"/>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 Breaker C">
  <p:cSld name="OBJECT_2_1_1_2_1_1_1_1_3_1">
    <p:bg>
      <p:bgPr>
        <a:solidFill>
          <a:schemeClr val="dk1"/>
        </a:solidFill>
        <a:effectLst/>
      </p:bgPr>
    </p:bg>
    <p:spTree>
      <p:nvGrpSpPr>
        <p:cNvPr id="1" name="Shape 389"/>
        <p:cNvGrpSpPr/>
        <p:nvPr/>
      </p:nvGrpSpPr>
      <p:grpSpPr>
        <a:xfrm>
          <a:off x="0" y="0"/>
          <a:ext cx="0" cy="0"/>
          <a:chOff x="0" y="0"/>
          <a:chExt cx="0" cy="0"/>
        </a:xfrm>
      </p:grpSpPr>
      <p:pic>
        <p:nvPicPr>
          <p:cNvPr id="390" name="Google Shape;390;p4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1" name="Google Shape;391;p4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2" name="Google Shape;392;p41"/>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3" name="Google Shape;393;p4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 Breaker D">
  <p:cSld name="OBJECT_2_1_1_2_1_1_1_1_4">
    <p:bg>
      <p:bgPr>
        <a:solidFill>
          <a:schemeClr val="dk1"/>
        </a:solidFill>
        <a:effectLst/>
      </p:bgPr>
    </p:bg>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396" name="Google Shape;396;p4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397" name="Google Shape;397;p42"/>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398" name="Google Shape;398;p4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 Breaker E">
  <p:cSld name="OBJECT_2_1_1_2_1_1_1_1_3_2">
    <p:bg>
      <p:bgPr>
        <a:solidFill>
          <a:schemeClr val="dk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1" name="Google Shape;401;p4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2" name="Google Shape;402;p43"/>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3" name="Google Shape;403;p4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 Breaker F">
  <p:cSld name="OBJECT_2_1_1_2_1_1_1_1_3_1_1">
    <p:bg>
      <p:bgPr>
        <a:solidFill>
          <a:schemeClr val="dk1"/>
        </a:solidFill>
        <a:effectLst/>
      </p:bgPr>
    </p:bg>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06" name="Google Shape;406;p4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07" name="Google Shape;407;p44"/>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08" name="Google Shape;408;p4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 Breaker G">
  <p:cSld name="OBJECT_2_1_1_2_1_1_1_1_4_1">
    <p:bg>
      <p:bgPr>
        <a:solidFill>
          <a:schemeClr val="dk1"/>
        </a:solidFill>
        <a:effectLst/>
      </p:bgPr>
    </p:bg>
    <p:spTree>
      <p:nvGrpSpPr>
        <p:cNvPr id="1" name="Shape 409"/>
        <p:cNvGrpSpPr/>
        <p:nvPr/>
      </p:nvGrpSpPr>
      <p:grpSpPr>
        <a:xfrm>
          <a:off x="0" y="0"/>
          <a:ext cx="0" cy="0"/>
          <a:chOff x="0" y="0"/>
          <a:chExt cx="0" cy="0"/>
        </a:xfrm>
      </p:grpSpPr>
      <p:pic>
        <p:nvPicPr>
          <p:cNvPr id="410" name="Google Shape;410;p4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1" name="Google Shape;411;p4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2" name="Google Shape;412;p45"/>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3" name="Google Shape;413;p4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 Breaker H">
  <p:cSld name="OBJECT_2_1_1_2_1_1_1_1_3_2_1">
    <p:bg>
      <p:bgPr>
        <a:solidFill>
          <a:schemeClr val="dk1"/>
        </a:solidFill>
        <a:effectLst/>
      </p:bgPr>
    </p:bg>
    <p:spTree>
      <p:nvGrpSpPr>
        <p:cNvPr id="1" name="Shape 414"/>
        <p:cNvGrpSpPr/>
        <p:nvPr/>
      </p:nvGrpSpPr>
      <p:grpSpPr>
        <a:xfrm>
          <a:off x="0" y="0"/>
          <a:ext cx="0" cy="0"/>
          <a:chOff x="0" y="0"/>
          <a:chExt cx="0" cy="0"/>
        </a:xfrm>
      </p:grpSpPr>
      <p:pic>
        <p:nvPicPr>
          <p:cNvPr id="415" name="Google Shape;415;p4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16" name="Google Shape;416;p4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17" name="Google Shape;417;p46"/>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18" name="Google Shape;418;p4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 Breaker I">
  <p:cSld name="OBJECT_2_1_1_2_1_1_1_1_3_1_1_1">
    <p:bg>
      <p:bgPr>
        <a:solidFill>
          <a:schemeClr val="dk1"/>
        </a:solidFill>
        <a:effectLst/>
      </p:bgPr>
    </p:bg>
    <p:spTree>
      <p:nvGrpSpPr>
        <p:cNvPr id="1" name="Shape 419"/>
        <p:cNvGrpSpPr/>
        <p:nvPr/>
      </p:nvGrpSpPr>
      <p:grpSpPr>
        <a:xfrm>
          <a:off x="0" y="0"/>
          <a:ext cx="0" cy="0"/>
          <a:chOff x="0" y="0"/>
          <a:chExt cx="0" cy="0"/>
        </a:xfrm>
      </p:grpSpPr>
      <p:pic>
        <p:nvPicPr>
          <p:cNvPr id="420" name="Google Shape;420;p4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1" name="Google Shape;421;p4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pic>
        <p:nvPicPr>
          <p:cNvPr id="422" name="Google Shape;422;p47"/>
          <p:cNvPicPr preferRelativeResize="0"/>
          <p:nvPr/>
        </p:nvPicPr>
        <p:blipFill>
          <a:blip r:embed="rId3">
            <a:alphaModFix/>
          </a:blip>
          <a:stretch>
            <a:fillRect/>
          </a:stretch>
        </p:blipFill>
        <p:spPr>
          <a:xfrm>
            <a:off x="761800" y="6442164"/>
            <a:ext cx="678975" cy="230366"/>
          </a:xfrm>
          <a:prstGeom prst="rect">
            <a:avLst/>
          </a:prstGeom>
          <a:noFill/>
          <a:ln>
            <a:noFill/>
          </a:ln>
        </p:spPr>
      </p:pic>
      <p:sp>
        <p:nvSpPr>
          <p:cNvPr id="423" name="Google Shape;423;p47"/>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4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 Breaker J">
  <p:cSld name="OBJECT_2_1_1_2_1_1_1_1_1">
    <p:bg>
      <p:bgPr>
        <a:solidFill>
          <a:schemeClr val="accent3"/>
        </a:solidFill>
        <a:effectLst/>
      </p:bgPr>
    </p:bg>
    <p:spTree>
      <p:nvGrpSpPr>
        <p:cNvPr id="1" name="Shape 424"/>
        <p:cNvGrpSpPr/>
        <p:nvPr/>
      </p:nvGrpSpPr>
      <p:grpSpPr>
        <a:xfrm>
          <a:off x="0" y="0"/>
          <a:ext cx="0" cy="0"/>
          <a:chOff x="0" y="0"/>
          <a:chExt cx="0" cy="0"/>
        </a:xfrm>
      </p:grpSpPr>
      <p:pic>
        <p:nvPicPr>
          <p:cNvPr id="425" name="Google Shape;425;p4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26" name="Google Shape;426;p48"/>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27" name="Google Shape;427;p4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a:buNone/>
              <a:defRPr b="0" i="0">
                <a:latin typeface="DM Mono" panose="020B0509040201040103" pitchFamily="49" charset="77"/>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 Breaker K">
  <p:cSld name="OBJECT_2_1_1_2_1_1_1_1_1_2">
    <p:bg>
      <p:bgPr>
        <a:solidFill>
          <a:schemeClr val="accent3"/>
        </a:solidFill>
        <a:effectLst/>
      </p:bgPr>
    </p:bg>
    <p:spTree>
      <p:nvGrpSpPr>
        <p:cNvPr id="1" name="Shape 428"/>
        <p:cNvGrpSpPr/>
        <p:nvPr/>
      </p:nvGrpSpPr>
      <p:grpSpPr>
        <a:xfrm>
          <a:off x="0" y="0"/>
          <a:ext cx="0" cy="0"/>
          <a:chOff x="0" y="0"/>
          <a:chExt cx="0" cy="0"/>
        </a:xfrm>
      </p:grpSpPr>
      <p:pic>
        <p:nvPicPr>
          <p:cNvPr id="429" name="Google Shape;429;p4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0" name="Google Shape;430;p49"/>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1" name="Google Shape;431;p4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 Breaker L">
  <p:cSld name="OBJECT_2_1_1_2_1_1_1_1_1_2_1">
    <p:bg>
      <p:bgPr>
        <a:solidFill>
          <a:schemeClr val="accent3"/>
        </a:solidFill>
        <a:effectLst/>
      </p:bgPr>
    </p:bg>
    <p:spTree>
      <p:nvGrpSpPr>
        <p:cNvPr id="1" name="Shape 432"/>
        <p:cNvGrpSpPr/>
        <p:nvPr/>
      </p:nvGrpSpPr>
      <p:grpSpPr>
        <a:xfrm>
          <a:off x="0" y="0"/>
          <a:ext cx="0" cy="0"/>
          <a:chOff x="0" y="0"/>
          <a:chExt cx="0" cy="0"/>
        </a:xfrm>
      </p:grpSpPr>
      <p:pic>
        <p:nvPicPr>
          <p:cNvPr id="433" name="Google Shape;433;p5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4" name="Google Shape;434;p50"/>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5" name="Google Shape;435;p5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 Green Circle">
  <p:cSld name="TITLE_3_2_2">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52" name="Google Shape;52;p6"/>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53" name="Google Shape;53;p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54" name="Google Shape;54;p6"/>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55" name="Google Shape;55;p6"/>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56" name="Google Shape;56;p6"/>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57" name="Google Shape;57;p6"/>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58" name="Google Shape;58;p6"/>
          <p:cNvSpPr>
            <a:spLocks noGrp="1"/>
          </p:cNvSpPr>
          <p:nvPr>
            <p:ph type="pic" idx="4"/>
          </p:nvPr>
        </p:nvSpPr>
        <p:spPr>
          <a:xfrm>
            <a:off x="3468025" y="5650850"/>
            <a:ext cx="740700" cy="740700"/>
          </a:xfrm>
          <a:prstGeom prst="ellipse">
            <a:avLst/>
          </a:prstGeom>
          <a:noFill/>
          <a:ln>
            <a:noFill/>
          </a:ln>
        </p:spPr>
      </p:sp>
      <p:sp>
        <p:nvSpPr>
          <p:cNvPr id="59" name="Google Shape;59;p6"/>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 Breaker M">
  <p:cSld name="OBJECT_2_1_1_2_1_1_1_1_1_3">
    <p:bg>
      <p:bgPr>
        <a:solidFill>
          <a:schemeClr val="accent1"/>
        </a:solidFill>
        <a:effectLst/>
      </p:bgPr>
    </p:bg>
    <p:spTree>
      <p:nvGrpSpPr>
        <p:cNvPr id="1"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38" name="Google Shape;438;p51"/>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39" name="Google Shape;439;p5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 Breaker N">
  <p:cSld name="OBJECT_2_1_1_2_1_1_1_1_1_2_2">
    <p:bg>
      <p:bgPr>
        <a:solidFill>
          <a:schemeClr val="accent1"/>
        </a:solidFill>
        <a:effectLst/>
      </p:bgPr>
    </p:bg>
    <p:spTree>
      <p:nvGrpSpPr>
        <p:cNvPr id="1"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2" name="Google Shape;442;p52"/>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3" name="Google Shape;443;p5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 Breaker O">
  <p:cSld name="OBJECT_2_1_1_2_1_1_1_1_1_2_1_1">
    <p:bg>
      <p:bgPr>
        <a:solidFill>
          <a:schemeClr val="accent1"/>
        </a:solidFill>
        <a:effectLst/>
      </p:bgPr>
    </p:bg>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46" name="Google Shape;446;p53"/>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47" name="Google Shape;447;p5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 Breaker P">
  <p:cSld name="OBJECT_2_1_1_2_1_1_1_1_1_3_1">
    <p:bg>
      <p:bgPr>
        <a:solidFill>
          <a:schemeClr val="accent5"/>
        </a:solidFill>
        <a:effectLst/>
      </p:bgPr>
    </p:bg>
    <p:spTree>
      <p:nvGrpSpPr>
        <p:cNvPr id="1" name="Shape 448"/>
        <p:cNvGrpSpPr/>
        <p:nvPr/>
      </p:nvGrpSpPr>
      <p:grpSpPr>
        <a:xfrm>
          <a:off x="0" y="0"/>
          <a:ext cx="0" cy="0"/>
          <a:chOff x="0" y="0"/>
          <a:chExt cx="0" cy="0"/>
        </a:xfrm>
      </p:grpSpPr>
      <p:pic>
        <p:nvPicPr>
          <p:cNvPr id="449" name="Google Shape;449;p54"/>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0" name="Google Shape;450;p54"/>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1" name="Google Shape;451;p5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 Breaker Q">
  <p:cSld name="OBJECT_2_1_1_2_1_1_1_1_1_2_2_1">
    <p:bg>
      <p:bgPr>
        <a:solidFill>
          <a:schemeClr val="accent5"/>
        </a:solidFill>
        <a:effectLst/>
      </p:bgPr>
    </p:bg>
    <p:spTree>
      <p:nvGrpSpPr>
        <p:cNvPr id="1" name="Shape 452"/>
        <p:cNvGrpSpPr/>
        <p:nvPr/>
      </p:nvGrpSpPr>
      <p:grpSpPr>
        <a:xfrm>
          <a:off x="0" y="0"/>
          <a:ext cx="0" cy="0"/>
          <a:chOff x="0" y="0"/>
          <a:chExt cx="0" cy="0"/>
        </a:xfrm>
      </p:grpSpPr>
      <p:pic>
        <p:nvPicPr>
          <p:cNvPr id="453" name="Google Shape;453;p55"/>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4" name="Google Shape;454;p55"/>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5" name="Google Shape;455;p5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 Breaker R">
  <p:cSld name="OBJECT_2_1_1_2_1_1_1_1_1_2_1_1_1">
    <p:bg>
      <p:bgPr>
        <a:solidFill>
          <a:schemeClr val="accent5"/>
        </a:solidFill>
        <a:effectLst/>
      </p:bgPr>
    </p:bg>
    <p:spTree>
      <p:nvGrpSpPr>
        <p:cNvPr id="1" name="Shape 456"/>
        <p:cNvGrpSpPr/>
        <p:nvPr/>
      </p:nvGrpSpPr>
      <p:grpSpPr>
        <a:xfrm>
          <a:off x="0" y="0"/>
          <a:ext cx="0" cy="0"/>
          <a:chOff x="0" y="0"/>
          <a:chExt cx="0" cy="0"/>
        </a:xfrm>
      </p:grpSpPr>
      <p:pic>
        <p:nvPicPr>
          <p:cNvPr id="457" name="Google Shape;457;p56"/>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458" name="Google Shape;458;p56"/>
          <p:cNvSpPr txBox="1">
            <a:spLocks noGrp="1"/>
          </p:cNvSpPr>
          <p:nvPr>
            <p:ph type="title"/>
          </p:nvPr>
        </p:nvSpPr>
        <p:spPr>
          <a:xfrm>
            <a:off x="761800" y="535625"/>
            <a:ext cx="61701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SzPts val="4800"/>
              <a:buFont typeface="DM Mono"/>
              <a:buNone/>
              <a:defRPr sz="4800" b="0" i="0" u="none" strike="noStrike" cap="none">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459" name="Google Shape;459;p5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6 - Blank: footer only">
  <p:cSld name="OBJECT_2_1_1_2_1_1_1_2_1">
    <p:spTree>
      <p:nvGrpSpPr>
        <p:cNvPr id="1" name="Shape 460"/>
        <p:cNvGrpSpPr/>
        <p:nvPr/>
      </p:nvGrpSpPr>
      <p:grpSpPr>
        <a:xfrm>
          <a:off x="0" y="0"/>
          <a:ext cx="0" cy="0"/>
          <a:chOff x="0" y="0"/>
          <a:chExt cx="0" cy="0"/>
        </a:xfrm>
      </p:grpSpPr>
      <p:sp>
        <p:nvSpPr>
          <p:cNvPr id="461" name="Google Shape;461;p5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7 - Closing">
  <p:cSld name="OBJECT_2_1_1_2_1_1_1_1_2_1">
    <p:bg>
      <p:bgPr>
        <a:solidFill>
          <a:schemeClr val="dk1"/>
        </a:solidFill>
        <a:effectLst/>
      </p:bgPr>
    </p:bg>
    <p:spTree>
      <p:nvGrpSpPr>
        <p:cNvPr id="1" name="Shape 462"/>
        <p:cNvGrpSpPr/>
        <p:nvPr/>
      </p:nvGrpSpPr>
      <p:grpSpPr>
        <a:xfrm>
          <a:off x="0" y="0"/>
          <a:ext cx="0" cy="0"/>
          <a:chOff x="0" y="0"/>
          <a:chExt cx="0" cy="0"/>
        </a:xfrm>
      </p:grpSpPr>
      <p:pic>
        <p:nvPicPr>
          <p:cNvPr id="463" name="Google Shape;463;p58"/>
          <p:cNvPicPr preferRelativeResize="0"/>
          <p:nvPr/>
        </p:nvPicPr>
        <p:blipFill rotWithShape="1">
          <a:blip r:embed="rId2">
            <a:alphaModFix/>
          </a:blip>
          <a:srcRect t="29711"/>
          <a:stretch/>
        </p:blipFill>
        <p:spPr>
          <a:xfrm flipH="1">
            <a:off x="2" y="2"/>
            <a:ext cx="12188948" cy="4819300"/>
          </a:xfrm>
          <a:prstGeom prst="rect">
            <a:avLst/>
          </a:prstGeom>
          <a:noFill/>
          <a:ln>
            <a:noFill/>
          </a:ln>
        </p:spPr>
      </p:pic>
      <p:sp>
        <p:nvSpPr>
          <p:cNvPr id="464" name="Google Shape;464;p5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465" name="Google Shape;465;p58"/>
          <p:cNvPicPr preferRelativeResize="0"/>
          <p:nvPr/>
        </p:nvPicPr>
        <p:blipFill>
          <a:blip r:embed="rId3">
            <a:alphaModFix/>
          </a:blip>
          <a:stretch>
            <a:fillRect/>
          </a:stretch>
        </p:blipFill>
        <p:spPr>
          <a:xfrm>
            <a:off x="761800" y="609601"/>
            <a:ext cx="2558276" cy="853840"/>
          </a:xfrm>
          <a:prstGeom prst="rect">
            <a:avLst/>
          </a:prstGeom>
          <a:noFill/>
          <a:ln>
            <a:noFill/>
          </a:ln>
        </p:spPr>
      </p:pic>
      <p:pic>
        <p:nvPicPr>
          <p:cNvPr id="466" name="Google Shape;466;p58"/>
          <p:cNvPicPr preferRelativeResize="0"/>
          <p:nvPr/>
        </p:nvPicPr>
        <p:blipFill>
          <a:blip r:embed="rId4">
            <a:alphaModFix/>
          </a:blip>
          <a:stretch>
            <a:fillRect/>
          </a:stretch>
        </p:blipFill>
        <p:spPr>
          <a:xfrm>
            <a:off x="4685025" y="3837496"/>
            <a:ext cx="2818899" cy="231316"/>
          </a:xfrm>
          <a:prstGeom prst="rect">
            <a:avLst/>
          </a:prstGeom>
          <a:noFill/>
          <a:ln>
            <a:noFill/>
          </a:ln>
        </p:spPr>
      </p:pic>
      <p:sp>
        <p:nvSpPr>
          <p:cNvPr id="467" name="Google Shape;467;p58"/>
          <p:cNvSpPr txBox="1">
            <a:spLocks noGrp="1"/>
          </p:cNvSpPr>
          <p:nvPr>
            <p:ph type="subTitle" idx="1"/>
          </p:nvPr>
        </p:nvSpPr>
        <p:spPr>
          <a:xfrm>
            <a:off x="1674425"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600"/>
              <a:buFont typeface="DM Mono Medium"/>
              <a:buNone/>
              <a:defRPr sz="1600">
                <a:solidFill>
                  <a:schemeClr val="lt1"/>
                </a:solidFill>
                <a:latin typeface="DM Mono Medium"/>
                <a:ea typeface="DM Mono Medium"/>
                <a:cs typeface="DM Mono Medium"/>
                <a:sym typeface="DM Mono Medium"/>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8" name="Google Shape;468;p58"/>
          <p:cNvSpPr txBox="1">
            <a:spLocks noGrp="1"/>
          </p:cNvSpPr>
          <p:nvPr>
            <p:ph type="subTitle" idx="2"/>
          </p:nvPr>
        </p:nvSpPr>
        <p:spPr>
          <a:xfrm>
            <a:off x="1674425"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lt1"/>
              </a:buClr>
              <a:buSzPts val="1200"/>
              <a:buFont typeface="DM Mono"/>
              <a:buNone/>
              <a:defRPr sz="12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lt1"/>
              </a:buClr>
              <a:buSzPts val="2000"/>
              <a:buNone/>
              <a:defRPr sz="2000">
                <a:solidFill>
                  <a:schemeClr val="lt1"/>
                </a:solidFill>
              </a:defRPr>
            </a:lvl2pPr>
            <a:lvl3pPr lvl="2" algn="ctr" rtl="0">
              <a:lnSpc>
                <a:spcPct val="90000"/>
              </a:lnSpc>
              <a:spcBef>
                <a:spcPts val="500"/>
              </a:spcBef>
              <a:spcAft>
                <a:spcPts val="0"/>
              </a:spcAft>
              <a:buClr>
                <a:schemeClr val="lt1"/>
              </a:buClr>
              <a:buSzPts val="1900"/>
              <a:buNone/>
              <a:defRPr sz="1900">
                <a:solidFill>
                  <a:schemeClr val="lt1"/>
                </a:solidFill>
              </a:defRPr>
            </a:lvl3pPr>
            <a:lvl4pPr lvl="3" algn="ctr" rtl="0">
              <a:lnSpc>
                <a:spcPct val="90000"/>
              </a:lnSpc>
              <a:spcBef>
                <a:spcPts val="500"/>
              </a:spcBef>
              <a:spcAft>
                <a:spcPts val="0"/>
              </a:spcAft>
              <a:buClr>
                <a:schemeClr val="lt1"/>
              </a:buClr>
              <a:buSzPts val="1600"/>
              <a:buNone/>
              <a:defRPr sz="1600">
                <a:solidFill>
                  <a:schemeClr val="lt1"/>
                </a:solidFill>
              </a:defRPr>
            </a:lvl4pPr>
            <a:lvl5pPr lvl="4" algn="ctr" rtl="0">
              <a:lnSpc>
                <a:spcPct val="90000"/>
              </a:lnSpc>
              <a:spcBef>
                <a:spcPts val="500"/>
              </a:spcBef>
              <a:spcAft>
                <a:spcPts val="0"/>
              </a:spcAft>
              <a:buClr>
                <a:schemeClr val="lt1"/>
              </a:buClr>
              <a:buSzPts val="1600"/>
              <a:buNone/>
              <a:defRPr sz="1600">
                <a:solidFill>
                  <a:schemeClr val="lt1"/>
                </a:solidFill>
              </a:defRPr>
            </a:lvl5pPr>
            <a:lvl6pPr lvl="5" algn="ctr" rtl="0">
              <a:lnSpc>
                <a:spcPct val="90000"/>
              </a:lnSpc>
              <a:spcBef>
                <a:spcPts val="500"/>
              </a:spcBef>
              <a:spcAft>
                <a:spcPts val="0"/>
              </a:spcAft>
              <a:buClr>
                <a:schemeClr val="lt1"/>
              </a:buClr>
              <a:buSzPts val="1600"/>
              <a:buNone/>
              <a:defRPr sz="1600">
                <a:solidFill>
                  <a:schemeClr val="lt1"/>
                </a:solidFill>
              </a:defRPr>
            </a:lvl6pPr>
            <a:lvl7pPr lvl="6" algn="ctr" rtl="0">
              <a:lnSpc>
                <a:spcPct val="90000"/>
              </a:lnSpc>
              <a:spcBef>
                <a:spcPts val="500"/>
              </a:spcBef>
              <a:spcAft>
                <a:spcPts val="0"/>
              </a:spcAft>
              <a:buClr>
                <a:schemeClr val="lt1"/>
              </a:buClr>
              <a:buSzPts val="1600"/>
              <a:buNone/>
              <a:defRPr sz="1600">
                <a:solidFill>
                  <a:schemeClr val="lt1"/>
                </a:solidFill>
              </a:defRPr>
            </a:lvl7pPr>
            <a:lvl8pPr lvl="7" algn="ctr" rtl="0">
              <a:lnSpc>
                <a:spcPct val="90000"/>
              </a:lnSpc>
              <a:spcBef>
                <a:spcPts val="500"/>
              </a:spcBef>
              <a:spcAft>
                <a:spcPts val="0"/>
              </a:spcAft>
              <a:buClr>
                <a:schemeClr val="lt1"/>
              </a:buClr>
              <a:buSzPts val="1600"/>
              <a:buNone/>
              <a:defRPr sz="1600">
                <a:solidFill>
                  <a:schemeClr val="lt1"/>
                </a:solidFill>
              </a:defRPr>
            </a:lvl8pPr>
            <a:lvl9pPr lvl="8" algn="ctr" rtl="0">
              <a:lnSpc>
                <a:spcPct val="90000"/>
              </a:lnSpc>
              <a:spcBef>
                <a:spcPts val="500"/>
              </a:spcBef>
              <a:spcAft>
                <a:spcPts val="0"/>
              </a:spcAft>
              <a:buClr>
                <a:schemeClr val="lt1"/>
              </a:buClr>
              <a:buSzPts val="1600"/>
              <a:buNone/>
              <a:defRPr sz="1600">
                <a:solidFill>
                  <a:schemeClr val="lt1"/>
                </a:solidFill>
              </a:defRPr>
            </a:lvl9pPr>
          </a:lstStyle>
          <a:p>
            <a:endParaRPr dirty="0"/>
          </a:p>
        </p:txBody>
      </p:sp>
      <p:sp>
        <p:nvSpPr>
          <p:cNvPr id="469" name="Google Shape;469;p58"/>
          <p:cNvSpPr>
            <a:spLocks noGrp="1"/>
          </p:cNvSpPr>
          <p:nvPr>
            <p:ph type="pic" idx="3"/>
          </p:nvPr>
        </p:nvSpPr>
        <p:spPr>
          <a:xfrm>
            <a:off x="761800" y="5650850"/>
            <a:ext cx="740700" cy="740700"/>
          </a:xfrm>
          <a:prstGeom prst="ellipse">
            <a:avLst/>
          </a:prstGeom>
          <a:noFill/>
          <a:ln>
            <a:noFill/>
          </a:ln>
        </p:spPr>
      </p:sp>
      <p:sp>
        <p:nvSpPr>
          <p:cNvPr id="470" name="Google Shape;470;p58"/>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128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 Green Triangle">
  <p:cSld name="TITLE_3_1_1_2">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62" name="Google Shape;62;p7"/>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63" name="Google Shape;63;p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64" name="Google Shape;64;p7"/>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65" name="Google Shape;65;p7"/>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66" name="Google Shape;66;p7"/>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67" name="Google Shape;67;p7"/>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68" name="Google Shape;68;p7"/>
          <p:cNvSpPr>
            <a:spLocks noGrp="1"/>
          </p:cNvSpPr>
          <p:nvPr>
            <p:ph type="pic" idx="4"/>
          </p:nvPr>
        </p:nvSpPr>
        <p:spPr>
          <a:xfrm>
            <a:off x="3468025" y="5650850"/>
            <a:ext cx="740700" cy="740700"/>
          </a:xfrm>
          <a:prstGeom prst="ellipse">
            <a:avLst/>
          </a:prstGeom>
          <a:noFill/>
          <a:ln>
            <a:noFill/>
          </a:ln>
        </p:spPr>
      </p:sp>
      <p:sp>
        <p:nvSpPr>
          <p:cNvPr id="69" name="Google Shape;69;p7"/>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 Red Square">
  <p:cSld name="TITLE_4_1">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72" name="Google Shape;72;p8"/>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73" name="Google Shape;73;p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74" name="Google Shape;74;p8"/>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75" name="Google Shape;75;p8"/>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76" name="Google Shape;76;p8"/>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77" name="Google Shape;77;p8"/>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78" name="Google Shape;78;p8"/>
          <p:cNvSpPr>
            <a:spLocks noGrp="1"/>
          </p:cNvSpPr>
          <p:nvPr>
            <p:ph type="pic" idx="4"/>
          </p:nvPr>
        </p:nvSpPr>
        <p:spPr>
          <a:xfrm>
            <a:off x="3468025" y="5650850"/>
            <a:ext cx="740700" cy="740700"/>
          </a:xfrm>
          <a:prstGeom prst="ellipse">
            <a:avLst/>
          </a:prstGeom>
          <a:noFill/>
          <a:ln>
            <a:noFill/>
          </a:ln>
        </p:spPr>
      </p:sp>
      <p:sp>
        <p:nvSpPr>
          <p:cNvPr id="79" name="Google Shape;79;p8"/>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 Red Circle">
  <p:cSld name="TITLE_3_2_1">
    <p:spTree>
      <p:nvGrpSpPr>
        <p:cNvPr id="1" name="Shape 80"/>
        <p:cNvGrpSpPr/>
        <p:nvPr/>
      </p:nvGrpSpPr>
      <p:grpSpPr>
        <a:xfrm>
          <a:off x="0" y="0"/>
          <a:ext cx="0" cy="0"/>
          <a:chOff x="0" y="0"/>
          <a:chExt cx="0" cy="0"/>
        </a:xfrm>
      </p:grpSpPr>
      <p:pic>
        <p:nvPicPr>
          <p:cNvPr id="81" name="Google Shape;81;p9"/>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82" name="Google Shape;82;p9"/>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83" name="Google Shape;83;p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84" name="Google Shape;84;p9"/>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85" name="Google Shape;85;p9"/>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86" name="Google Shape;86;p9"/>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87" name="Google Shape;87;p9"/>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88" name="Google Shape;88;p9"/>
          <p:cNvSpPr>
            <a:spLocks noGrp="1"/>
          </p:cNvSpPr>
          <p:nvPr>
            <p:ph type="pic" idx="4"/>
          </p:nvPr>
        </p:nvSpPr>
        <p:spPr>
          <a:xfrm>
            <a:off x="3468025" y="5650850"/>
            <a:ext cx="740700" cy="740700"/>
          </a:xfrm>
          <a:prstGeom prst="ellipse">
            <a:avLst/>
          </a:prstGeom>
          <a:noFill/>
          <a:ln>
            <a:noFill/>
          </a:ln>
        </p:spPr>
      </p:sp>
      <p:sp>
        <p:nvSpPr>
          <p:cNvPr id="89" name="Google Shape;89;p9"/>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itle - Red Triangle">
  <p:cSld name="TITLE_3_1_1_1_1">
    <p:spTree>
      <p:nvGrpSpPr>
        <p:cNvPr id="1" name="Shape 90"/>
        <p:cNvGrpSpPr/>
        <p:nvPr/>
      </p:nvGrpSpPr>
      <p:grpSpPr>
        <a:xfrm>
          <a:off x="0" y="0"/>
          <a:ext cx="0" cy="0"/>
          <a:chOff x="0" y="0"/>
          <a:chExt cx="0" cy="0"/>
        </a:xfrm>
      </p:grpSpPr>
      <p:pic>
        <p:nvPicPr>
          <p:cNvPr id="91" name="Google Shape;91;p10"/>
          <p:cNvPicPr preferRelativeResize="0"/>
          <p:nvPr/>
        </p:nvPicPr>
        <p:blipFill rotWithShape="1">
          <a:blip r:embed="rId2">
            <a:alphaModFix/>
          </a:blip>
          <a:srcRect/>
          <a:stretch/>
        </p:blipFill>
        <p:spPr>
          <a:xfrm>
            <a:off x="0" y="1714"/>
            <a:ext cx="12188948" cy="6856292"/>
          </a:xfrm>
          <a:prstGeom prst="rect">
            <a:avLst/>
          </a:prstGeom>
          <a:noFill/>
          <a:ln>
            <a:noFill/>
          </a:ln>
        </p:spPr>
      </p:pic>
      <p:sp>
        <p:nvSpPr>
          <p:cNvPr id="92" name="Google Shape;92;p10"/>
          <p:cNvSpPr txBox="1">
            <a:spLocks noGrp="1"/>
          </p:cNvSpPr>
          <p:nvPr>
            <p:ph type="subTitle" idx="1"/>
          </p:nvPr>
        </p:nvSpPr>
        <p:spPr>
          <a:xfrm>
            <a:off x="3468025" y="3864525"/>
            <a:ext cx="5253000" cy="11202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3200"/>
              <a:buNone/>
              <a:defRPr sz="3200" b="0" i="0">
                <a:latin typeface="DM Mono" panose="020B0509040201040103" pitchFamily="49" charset="77"/>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900"/>
              <a:buNone/>
              <a:defRPr sz="19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dirty="0"/>
          </a:p>
        </p:txBody>
      </p:sp>
      <p:sp>
        <p:nvSpPr>
          <p:cNvPr id="93" name="Google Shape;93;p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pic>
        <p:nvPicPr>
          <p:cNvPr id="94" name="Google Shape;94;p10"/>
          <p:cNvPicPr preferRelativeResize="0"/>
          <p:nvPr/>
        </p:nvPicPr>
        <p:blipFill>
          <a:blip r:embed="rId3">
            <a:alphaModFix/>
          </a:blip>
          <a:stretch>
            <a:fillRect/>
          </a:stretch>
        </p:blipFill>
        <p:spPr>
          <a:xfrm>
            <a:off x="761800" y="609600"/>
            <a:ext cx="1647324" cy="549808"/>
          </a:xfrm>
          <a:prstGeom prst="rect">
            <a:avLst/>
          </a:prstGeom>
          <a:noFill/>
          <a:ln>
            <a:noFill/>
          </a:ln>
        </p:spPr>
      </p:pic>
      <p:pic>
        <p:nvPicPr>
          <p:cNvPr id="95" name="Google Shape;95;p10"/>
          <p:cNvPicPr preferRelativeResize="0"/>
          <p:nvPr/>
        </p:nvPicPr>
        <p:blipFill>
          <a:blip r:embed="rId4">
            <a:alphaModFix/>
          </a:blip>
          <a:stretch>
            <a:fillRect/>
          </a:stretch>
        </p:blipFill>
        <p:spPr>
          <a:xfrm>
            <a:off x="761800" y="6113215"/>
            <a:ext cx="1647326" cy="135183"/>
          </a:xfrm>
          <a:prstGeom prst="rect">
            <a:avLst/>
          </a:prstGeom>
          <a:noFill/>
          <a:ln>
            <a:noFill/>
          </a:ln>
        </p:spPr>
      </p:pic>
      <p:sp>
        <p:nvSpPr>
          <p:cNvPr id="96" name="Google Shape;96;p10"/>
          <p:cNvSpPr txBox="1">
            <a:spLocks noGrp="1"/>
          </p:cNvSpPr>
          <p:nvPr>
            <p:ph type="subTitle" idx="2"/>
          </p:nvPr>
        </p:nvSpPr>
        <p:spPr>
          <a:xfrm>
            <a:off x="4380650" y="5785102"/>
            <a:ext cx="7041300" cy="1866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600"/>
              <a:buFont typeface="DM Mono Medium"/>
              <a:buNone/>
              <a:defRPr sz="1600">
                <a:latin typeface="DM Mono Medium"/>
                <a:ea typeface="DM Mono Medium"/>
                <a:cs typeface="DM Mono Medium"/>
                <a:sym typeface="DM Mono Medium"/>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a:p>
        </p:txBody>
      </p:sp>
      <p:sp>
        <p:nvSpPr>
          <p:cNvPr id="97" name="Google Shape;97;p10"/>
          <p:cNvSpPr txBox="1">
            <a:spLocks noGrp="1"/>
          </p:cNvSpPr>
          <p:nvPr>
            <p:ph type="subTitle" idx="3"/>
          </p:nvPr>
        </p:nvSpPr>
        <p:spPr>
          <a:xfrm>
            <a:off x="4380650" y="6095914"/>
            <a:ext cx="7041300" cy="240300"/>
          </a:xfrm>
          <a:prstGeom prst="rect">
            <a:avLst/>
          </a:prstGeom>
          <a:noFill/>
          <a:ln>
            <a:noFill/>
          </a:ln>
        </p:spPr>
        <p:txBody>
          <a:bodyPr spcFirstLastPara="1" wrap="square" lIns="0" tIns="0" rIns="0" bIns="0" anchor="t" anchorCtr="0">
            <a:noAutofit/>
          </a:bodyPr>
          <a:lstStyle>
            <a:lvl1pPr lvl="0" rtl="0">
              <a:lnSpc>
                <a:spcPct val="90000"/>
              </a:lnSpc>
              <a:spcBef>
                <a:spcPts val="1100"/>
              </a:spcBef>
              <a:spcAft>
                <a:spcPts val="0"/>
              </a:spcAft>
              <a:buClr>
                <a:schemeClr val="dk1"/>
              </a:buClr>
              <a:buSzPts val="1200"/>
              <a:buFont typeface="DM Mono"/>
              <a:buNone/>
              <a:defRPr sz="1200" b="0" i="0">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SzPts val="1900"/>
              <a:buNone/>
              <a:defRPr sz="1900"/>
            </a:lvl3pPr>
            <a:lvl4pPr lvl="3" algn="ctr" rtl="0">
              <a:lnSpc>
                <a:spcPct val="90000"/>
              </a:lnSpc>
              <a:spcBef>
                <a:spcPts val="500"/>
              </a:spcBef>
              <a:spcAft>
                <a:spcPts val="0"/>
              </a:spcAft>
              <a:buSzPts val="1600"/>
              <a:buNone/>
              <a:defRPr sz="1600"/>
            </a:lvl4pPr>
            <a:lvl5pPr lvl="4" algn="ctr" rtl="0">
              <a:lnSpc>
                <a:spcPct val="90000"/>
              </a:lnSpc>
              <a:spcBef>
                <a:spcPts val="500"/>
              </a:spcBef>
              <a:spcAft>
                <a:spcPts val="0"/>
              </a:spcAft>
              <a:buSzPts val="1600"/>
              <a:buNone/>
              <a:defRPr sz="1600"/>
            </a:lvl5pPr>
            <a:lvl6pPr lvl="5" algn="ctr" rtl="0">
              <a:lnSpc>
                <a:spcPct val="90000"/>
              </a:lnSpc>
              <a:spcBef>
                <a:spcPts val="500"/>
              </a:spcBef>
              <a:spcAft>
                <a:spcPts val="0"/>
              </a:spcAft>
              <a:buSzPts val="1600"/>
              <a:buNone/>
              <a:defRPr sz="1600"/>
            </a:lvl6pPr>
            <a:lvl7pPr lvl="6" algn="ctr" rtl="0">
              <a:lnSpc>
                <a:spcPct val="90000"/>
              </a:lnSpc>
              <a:spcBef>
                <a:spcPts val="500"/>
              </a:spcBef>
              <a:spcAft>
                <a:spcPts val="0"/>
              </a:spcAft>
              <a:buSzPts val="1600"/>
              <a:buNone/>
              <a:defRPr sz="1600"/>
            </a:lvl7pPr>
            <a:lvl8pPr lvl="7" algn="ctr" rtl="0">
              <a:lnSpc>
                <a:spcPct val="90000"/>
              </a:lnSpc>
              <a:spcBef>
                <a:spcPts val="500"/>
              </a:spcBef>
              <a:spcAft>
                <a:spcPts val="0"/>
              </a:spcAft>
              <a:buSzPts val="1600"/>
              <a:buNone/>
              <a:defRPr sz="1600"/>
            </a:lvl8pPr>
            <a:lvl9pPr lvl="8" algn="ctr" rtl="0">
              <a:lnSpc>
                <a:spcPct val="90000"/>
              </a:lnSpc>
              <a:spcBef>
                <a:spcPts val="500"/>
              </a:spcBef>
              <a:spcAft>
                <a:spcPts val="0"/>
              </a:spcAft>
              <a:buSzPts val="1600"/>
              <a:buNone/>
              <a:defRPr sz="1600"/>
            </a:lvl9pPr>
          </a:lstStyle>
          <a:p>
            <a:endParaRPr dirty="0"/>
          </a:p>
        </p:txBody>
      </p:sp>
      <p:sp>
        <p:nvSpPr>
          <p:cNvPr id="98" name="Google Shape;98;p10"/>
          <p:cNvSpPr>
            <a:spLocks noGrp="1"/>
          </p:cNvSpPr>
          <p:nvPr>
            <p:ph type="pic" idx="4"/>
          </p:nvPr>
        </p:nvSpPr>
        <p:spPr>
          <a:xfrm>
            <a:off x="3468025" y="5650850"/>
            <a:ext cx="740700" cy="740700"/>
          </a:xfrm>
          <a:prstGeom prst="ellipse">
            <a:avLst/>
          </a:prstGeom>
          <a:noFill/>
          <a:ln>
            <a:noFill/>
          </a:ln>
        </p:spPr>
      </p:sp>
      <p:sp>
        <p:nvSpPr>
          <p:cNvPr id="99" name="Google Shape;99;p10"/>
          <p:cNvSpPr txBox="1">
            <a:spLocks noGrp="1"/>
          </p:cNvSpPr>
          <p:nvPr>
            <p:ph type="ctrTitle"/>
          </p:nvPr>
        </p:nvSpPr>
        <p:spPr>
          <a:xfrm>
            <a:off x="3468025" y="609602"/>
            <a:ext cx="6170100" cy="2941800"/>
          </a:xfrm>
          <a:prstGeom prst="rect">
            <a:avLst/>
          </a:prstGeom>
          <a:noFill/>
          <a:ln>
            <a:noFill/>
          </a:ln>
        </p:spPr>
        <p:txBody>
          <a:bodyPr spcFirstLastPara="1" wrap="square" lIns="0" tIns="0" rIns="0" bIns="0" anchor="b" anchorCtr="0">
            <a:noAutofit/>
          </a:bodyPr>
          <a:lstStyle>
            <a:lvl1pPr lvl="0" rtl="0">
              <a:lnSpc>
                <a:spcPct val="85000"/>
              </a:lnSpc>
              <a:spcBef>
                <a:spcPts val="0"/>
              </a:spcBef>
              <a:spcAft>
                <a:spcPts val="0"/>
              </a:spcAft>
              <a:buClr>
                <a:schemeClr val="dk1"/>
              </a:buClr>
              <a:buSzPts val="6400"/>
              <a:buFont typeface="DM Sans"/>
              <a:buNone/>
              <a:defRPr sz="6400" b="0" i="0">
                <a:latin typeface="DM Mono" panose="020B0509040201040103" pitchFamily="49" charset="77"/>
                <a:ea typeface="DM Mono" panose="020B0509040201040103" pitchFamily="49" charset="77"/>
                <a:cs typeface="DM Mono" panose="020B0509040201040103" pitchFamily="49" charset="77"/>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245"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 name="Google Shape;7;p1"/>
          <p:cNvSpPr txBox="1">
            <a:spLocks noGrp="1"/>
          </p:cNvSpPr>
          <p:nvPr>
            <p:ph type="body" idx="1"/>
          </p:nvPr>
        </p:nvSpPr>
        <p:spPr>
          <a:xfrm>
            <a:off x="761809"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3"/>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dirty="0"/>
          </a:p>
        </p:txBody>
      </p:sp>
      <p:sp>
        <p:nvSpPr>
          <p:cNvPr id="8" name="Google Shape;8;p1"/>
          <p:cNvSpPr txBox="1">
            <a:spLocks noGrp="1"/>
          </p:cNvSpPr>
          <p:nvPr>
            <p:ph type="sldNum" idx="12"/>
          </p:nvPr>
        </p:nvSpPr>
        <p:spPr>
          <a:xfrm>
            <a:off x="11097669" y="6473300"/>
            <a:ext cx="324300" cy="186600"/>
          </a:xfrm>
          <a:prstGeom prst="rect">
            <a:avLst/>
          </a:prstGeom>
          <a:noFill/>
          <a:ln>
            <a:noFill/>
          </a:ln>
        </p:spPr>
        <p:txBody>
          <a:bodyPr spcFirstLastPara="1" wrap="square" lIns="0" tIns="0" rIns="0" bIns="0" anchor="t" anchorCtr="0">
            <a:noAutofit/>
          </a:bodyPr>
          <a:lstStyle>
            <a:lvl1pPr lvl="0" algn="r" rtl="0">
              <a:buNone/>
              <a:defRPr sz="1100" b="0" i="0">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lgn="r" rtl="0">
              <a:buNone/>
              <a:defRPr sz="1100">
                <a:solidFill>
                  <a:schemeClr val="dk1"/>
                </a:solidFill>
                <a:latin typeface="DM Sans"/>
                <a:ea typeface="DM Sans"/>
                <a:cs typeface="DM Sans"/>
                <a:sym typeface="DM Sans"/>
              </a:defRPr>
            </a:lvl2pPr>
            <a:lvl3pPr lvl="2" algn="r" rtl="0">
              <a:buNone/>
              <a:defRPr sz="1100">
                <a:solidFill>
                  <a:schemeClr val="dk1"/>
                </a:solidFill>
                <a:latin typeface="DM Sans"/>
                <a:ea typeface="DM Sans"/>
                <a:cs typeface="DM Sans"/>
                <a:sym typeface="DM Sans"/>
              </a:defRPr>
            </a:lvl3pPr>
            <a:lvl4pPr lvl="3" algn="r" rtl="0">
              <a:buNone/>
              <a:defRPr sz="1100">
                <a:solidFill>
                  <a:schemeClr val="dk1"/>
                </a:solidFill>
                <a:latin typeface="DM Sans"/>
                <a:ea typeface="DM Sans"/>
                <a:cs typeface="DM Sans"/>
                <a:sym typeface="DM Sans"/>
              </a:defRPr>
            </a:lvl4pPr>
            <a:lvl5pPr lvl="4" algn="r" rtl="0">
              <a:buNone/>
              <a:defRPr sz="1100">
                <a:solidFill>
                  <a:schemeClr val="dk1"/>
                </a:solidFill>
                <a:latin typeface="DM Sans"/>
                <a:ea typeface="DM Sans"/>
                <a:cs typeface="DM Sans"/>
                <a:sym typeface="DM Sans"/>
              </a:defRPr>
            </a:lvl5pPr>
            <a:lvl6pPr lvl="5" algn="r" rtl="0">
              <a:buNone/>
              <a:defRPr sz="1100">
                <a:solidFill>
                  <a:schemeClr val="dk1"/>
                </a:solidFill>
                <a:latin typeface="DM Sans"/>
                <a:ea typeface="DM Sans"/>
                <a:cs typeface="DM Sans"/>
                <a:sym typeface="DM Sans"/>
              </a:defRPr>
            </a:lvl6pPr>
            <a:lvl7pPr lvl="6" algn="r" rtl="0">
              <a:buNone/>
              <a:defRPr sz="1100">
                <a:solidFill>
                  <a:schemeClr val="dk1"/>
                </a:solidFill>
                <a:latin typeface="DM Sans"/>
                <a:ea typeface="DM Sans"/>
                <a:cs typeface="DM Sans"/>
                <a:sym typeface="DM Sans"/>
              </a:defRPr>
            </a:lvl7pPr>
            <a:lvl8pPr lvl="7" algn="r" rtl="0">
              <a:buNone/>
              <a:defRPr sz="1100">
                <a:solidFill>
                  <a:schemeClr val="dk1"/>
                </a:solidFill>
                <a:latin typeface="DM Sans"/>
                <a:ea typeface="DM Sans"/>
                <a:cs typeface="DM Sans"/>
                <a:sym typeface="DM Sans"/>
              </a:defRPr>
            </a:lvl8pPr>
            <a:lvl9pPr lvl="8" algn="r" rtl="0">
              <a:buNone/>
              <a:defRPr sz="1100">
                <a:solidFill>
                  <a:schemeClr val="dk1"/>
                </a:solidFill>
                <a:latin typeface="DM Sans"/>
                <a:ea typeface="DM Sans"/>
                <a:cs typeface="DM Sans"/>
                <a:sym typeface="DM Sans"/>
              </a:defRPr>
            </a:lvl9pPr>
          </a:lstStyle>
          <a:p>
            <a:fld id="{00000000-1234-1234-1234-123412341234}" type="slidenum">
              <a:rPr lang="en" smtClean="0"/>
              <a:pPr/>
              <a:t>‹#›</a:t>
            </a:fld>
            <a:endParaRPr lang="en" dirty="0"/>
          </a:p>
        </p:txBody>
      </p:sp>
      <p:pic>
        <p:nvPicPr>
          <p:cNvPr id="9" name="Google Shape;9;p1"/>
          <p:cNvPicPr preferRelativeResize="0"/>
          <p:nvPr/>
        </p:nvPicPr>
        <p:blipFill>
          <a:blip r:embed="rId59">
            <a:alphaModFix/>
          </a:blip>
          <a:stretch>
            <a:fillRect/>
          </a:stretch>
        </p:blipFill>
        <p:spPr>
          <a:xfrm>
            <a:off x="761800" y="6442164"/>
            <a:ext cx="678975" cy="2303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M Mono" panose="020B0509040201040103" pitchFamily="49" charset="77"/>
          <a:ea typeface="DM Mono" panose="020B0509040201040103" pitchFamily="49"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7.xml"/><Relationship Id="rId1" Type="http://schemas.openxmlformats.org/officeDocument/2006/relationships/slideLayout" Target="../slideLayouts/slideLayout57.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6.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58.png"/></Relationships>
</file>

<file path=ppt/slides/_rels/slide2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7.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8.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1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 Id="rId5" Type="http://schemas.openxmlformats.org/officeDocument/2006/relationships/image" Target="../media/image62.svg"/><Relationship Id="rId4" Type="http://schemas.openxmlformats.org/officeDocument/2006/relationships/image" Target="../media/image61.png"/></Relationships>
</file>

<file path=ppt/slides/_rels/slide212.xml.rels><?xml version="1.0" encoding="UTF-8" standalone="yes"?>
<Relationships xmlns="http://schemas.openxmlformats.org/package/2006/relationships"><Relationship Id="rId3" Type="http://schemas.openxmlformats.org/officeDocument/2006/relationships/hyperlink" Target="https://docs.getdbt.com/reference/resource-properties/tests#test_name" TargetMode="External"/><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0.xml"/><Relationship Id="rId1" Type="http://schemas.openxmlformats.org/officeDocument/2006/relationships/slideLayout" Target="../slideLayouts/slideLayout10.xml"/><Relationship Id="rId4" Type="http://schemas.openxmlformats.org/officeDocument/2006/relationships/image" Target="../media/image38.svg"/></Relationships>
</file>

<file path=ppt/slides/_rels/slide2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5.sv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9.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2.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8.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9.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58.png"/></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8.sv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31.jp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3.xml"/><Relationship Id="rId4" Type="http://schemas.openxmlformats.org/officeDocument/2006/relationships/image" Target="../media/image31.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subTitle" idx="1"/>
          </p:nvPr>
        </p:nvSpPr>
        <p:spPr>
          <a:xfrm>
            <a:off x="753325" y="3864525"/>
            <a:ext cx="5253000" cy="1120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A story told with code</a:t>
            </a:r>
            <a:endParaRPr dirty="0"/>
          </a:p>
        </p:txBody>
      </p:sp>
      <p:sp>
        <p:nvSpPr>
          <p:cNvPr id="476" name="Google Shape;476;p5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477" name="Google Shape;477;p59"/>
          <p:cNvSpPr txBox="1">
            <a:spLocks noGrp="1"/>
          </p:cNvSpPr>
          <p:nvPr>
            <p:ph type="subTitle" idx="2"/>
          </p:nvPr>
        </p:nvSpPr>
        <p:spPr>
          <a:xfrm>
            <a:off x="4380650" y="57851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478" name="Google Shape;478;p59"/>
          <p:cNvSpPr txBox="1">
            <a:spLocks noGrp="1"/>
          </p:cNvSpPr>
          <p:nvPr>
            <p:ph type="subTitle" idx="3"/>
          </p:nvPr>
        </p:nvSpPr>
        <p:spPr>
          <a:xfrm>
            <a:off x="4380650" y="6095914"/>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pic>
        <p:nvPicPr>
          <p:cNvPr id="479" name="Google Shape;479;p59"/>
          <p:cNvPicPr preferRelativeResize="0">
            <a:picLocks noGrp="1"/>
          </p:cNvPicPr>
          <p:nvPr>
            <p:ph type="pic" idx="4"/>
          </p:nvPr>
        </p:nvPicPr>
        <p:blipFill rotWithShape="1">
          <a:blip r:embed="rId3">
            <a:alphaModFix/>
          </a:blip>
          <a:srcRect t="10591" b="10599"/>
          <a:stretch/>
        </p:blipFill>
        <p:spPr>
          <a:xfrm>
            <a:off x="3468025" y="5595525"/>
            <a:ext cx="740700" cy="740700"/>
          </a:xfrm>
          <a:prstGeom prst="ellipse">
            <a:avLst/>
          </a:prstGeom>
        </p:spPr>
      </p:pic>
      <p:sp>
        <p:nvSpPr>
          <p:cNvPr id="480" name="Google Shape;480;p59"/>
          <p:cNvSpPr txBox="1">
            <a:spLocks noGrp="1"/>
          </p:cNvSpPr>
          <p:nvPr>
            <p:ph type="ctrTitle"/>
          </p:nvPr>
        </p:nvSpPr>
        <p:spPr>
          <a:xfrm>
            <a:off x="753325" y="609600"/>
            <a:ext cx="7041300" cy="29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Learn To Efficiently</a:t>
            </a:r>
            <a:r>
              <a:rPr lang="en" sz="5600" dirty="0"/>
              <a:t> </a:t>
            </a:r>
            <a:br>
              <a:rPr lang="en" sz="5600" dirty="0"/>
            </a:br>
            <a:r>
              <a:rPr lang="en" sz="5600" dirty="0"/>
              <a:t>Test ETL </a:t>
            </a:r>
            <a:br>
              <a:rPr lang="en" sz="5600" dirty="0"/>
            </a:br>
            <a:r>
              <a:rPr lang="en" sz="5600" dirty="0"/>
              <a:t>Pipelines</a:t>
            </a:r>
            <a:endParaRPr sz="5600" dirty="0"/>
          </a:p>
        </p:txBody>
      </p:sp>
    </p:spTree>
  </p:cSld>
  <p:clrMapOvr>
    <a:masterClrMapping/>
  </p:clrMapOvr>
  <mc:AlternateContent xmlns:mc="http://schemas.openxmlformats.org/markup-compatibility/2006" xmlns:p14="http://schemas.microsoft.com/office/powerpoint/2010/main">
    <mc:Choice Requires="p14">
      <p:transition spd="slow" p14:dur="2000" advTm="45519"/>
    </mc:Choice>
    <mc:Fallback xmlns="">
      <p:transition spd="slow" advTm="455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2113742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512183" y="1204863"/>
            <a:ext cx="10025743" cy="830997"/>
          </a:xfrm>
          <a:prstGeom prst="rect">
            <a:avLst/>
          </a:prstGeom>
        </p:spPr>
        <p:txBody>
          <a:bodyPr wrap="square">
            <a:spAutoFit/>
          </a:bodyPr>
          <a:lstStyle/>
          <a:p>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business_id</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num_reviews</a:t>
            </a:r>
            <a:r>
              <a:rPr lang="en-CA" sz="1600" dirty="0">
                <a:solidFill>
                  <a:srgbClr val="183691"/>
                </a:solidFill>
                <a:highlight>
                  <a:srgbClr val="FFFF00"/>
                </a:highlight>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805864" y="3302046"/>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805864" y="4269188"/>
            <a:ext cx="10655113" cy="253907"/>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assertion">
            <a:extLst>
              <a:ext uri="{FF2B5EF4-FFF2-40B4-BE49-F238E27FC236}">
                <a16:creationId xmlns:a16="http://schemas.microsoft.com/office/drawing/2014/main" id="{F14DCFBB-4E31-E9A4-6578-250D5E9FAA35}"/>
              </a:ext>
            </a:extLst>
          </p:cNvPr>
          <p:cNvSpPr/>
          <p:nvPr/>
        </p:nvSpPr>
        <p:spPr>
          <a:xfrm>
            <a:off x="368524" y="1201564"/>
            <a:ext cx="12039600" cy="830997"/>
          </a:xfrm>
          <a:prstGeom prst="rect">
            <a:avLst/>
          </a:prstGeom>
        </p:spPr>
        <p:txBody>
          <a:bodyPr wrap="square">
            <a:spAutoFit/>
          </a:bodyPr>
          <a:lstStyle/>
          <a:p>
            <a:endParaRPr lang="en-CA" sz="1600" dirty="0">
              <a:solidFill>
                <a:srgbClr val="A71D5D"/>
              </a:solidFill>
              <a:latin typeface="DM Mono" panose="020B0509040201040103" pitchFamily="49" charset="77"/>
            </a:endParaRPr>
          </a:p>
          <a:p>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1</a:t>
            </a:r>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76371" y="1415153"/>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assertion">
            <a:extLst>
              <a:ext uri="{FF2B5EF4-FFF2-40B4-BE49-F238E27FC236}">
                <a16:creationId xmlns:a16="http://schemas.microsoft.com/office/drawing/2014/main" id="{D7521D85-3407-61F6-17FC-41F7327A9D9A}"/>
              </a:ext>
            </a:extLst>
          </p:cNvPr>
          <p:cNvSpPr/>
          <p:nvPr/>
        </p:nvSpPr>
        <p:spPr>
          <a:xfrm>
            <a:off x="213756" y="2312875"/>
            <a:ext cx="11732821" cy="830997"/>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assert_inglewood_pizza_has_correct_review_count</a:t>
            </a:r>
            <a:r>
              <a:rPr lang="en-CA" sz="1600" dirty="0">
                <a:solidFill>
                  <a:srgbClr val="795DA3"/>
                </a:solidFill>
                <a:latin typeface="DM Mono" panose="020B0509040201040103" pitchFamily="49" charset="77"/>
              </a:rPr>
              <a:t>(</a:t>
            </a:r>
            <a:r>
              <a:rPr lang="en-CA" sz="1600" dirty="0" err="1">
                <a:solidFill>
                  <a:srgbClr val="795DA3"/>
                </a:solidFill>
                <a:latin typeface="DM Mono" panose="020B0509040201040103" pitchFamily="49" charset="77"/>
              </a:rPr>
              <a:t>actual_df</a:t>
            </a:r>
            <a:r>
              <a:rPr lang="en-CA" sz="1600" dirty="0">
                <a:solidFill>
                  <a:srgbClr val="0086B3"/>
                </a:solidFill>
                <a:latin typeface="DM Mono" panose="020B0509040201040103" pitchFamily="49" charset="77"/>
              </a:rPr>
              <a:t>, </a:t>
            </a:r>
            <a:r>
              <a:rPr lang="en-CA" sz="1600" dirty="0" err="1">
                <a:solidFill>
                  <a:srgbClr val="0086B3"/>
                </a:solidFill>
                <a:latin typeface="DM Mono" panose="020B0509040201040103" pitchFamily="49" charset="77"/>
              </a:rPr>
              <a:t>review_count</a:t>
            </a:r>
            <a:r>
              <a:rPr lang="en-CA" sz="1600" dirty="0">
                <a:solidFill>
                  <a:srgbClr val="795DA3"/>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review_count</a:t>
            </a:r>
            <a:endParaRPr lang="en-US" sz="1600" dirty="0">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749245" y="1454981"/>
            <a:ext cx="9815341" cy="338554"/>
          </a:xfrm>
          <a:prstGeom prst="rect">
            <a:avLst/>
          </a:prstGeom>
          <a:ln w="38100">
            <a:solidFill>
              <a:srgbClr val="F16047">
                <a:alpha val="50588"/>
              </a:srgbClr>
            </a:solid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584775"/>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
</a:t>
            </a:r>
            <a:endParaRPr lang="en-CA" sz="16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749245" y="3149564"/>
            <a:ext cx="10655111"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766856" y="3041803"/>
            <a:ext cx="10866344" cy="29017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49245" y="1046208"/>
            <a:ext cx="10655111" cy="2277547"/>
          </a:xfrm>
          <a:prstGeom prst="rect">
            <a:avLst/>
          </a:prstGeom>
          <a:noFill/>
          <a:ln w="38100">
            <a:noFill/>
          </a:ln>
        </p:spPr>
        <p:txBody>
          <a:bodyPr wrap="square" rtlCol="0">
            <a:spAutoFit/>
          </a:bodyPr>
          <a:lstStyle/>
          <a:p>
            <a:r>
              <a:rPr lang="en-CA" sz="1600" dirty="0">
                <a:solidFill>
                  <a:srgbClr val="A71D5D"/>
                </a:solidFill>
                <a:latin typeface="DM Mono" panose="020B0509040201040103" pitchFamily="49" charset="77"/>
              </a:rPr>
              <a:t>def </a:t>
            </a:r>
            <a:r>
              <a:rPr lang="en-CA" sz="1600" dirty="0">
                <a:solidFill>
                  <a:srgbClr val="795DA3"/>
                </a:solidFill>
                <a:latin typeface="DM Mono" panose="020B0509040201040103" pitchFamily="49" charset="77"/>
              </a:rPr>
              <a:t>transform</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DataFrame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A71D5D"/>
                </a:solidFill>
                <a:latin typeface="DM Mono" panose="020B0509040201040103" pitchFamily="49" charset="77"/>
              </a:rPr>
              <a:t>: </a:t>
            </a:r>
            <a:r>
              <a:rPr lang="en-CA" sz="1600" dirty="0">
                <a:solidFill>
                  <a:srgbClr val="795DA3"/>
                </a:solidFill>
                <a:latin typeface="DM Mono" panose="020B0509040201040103" pitchFamily="49" charset="77"/>
              </a:rPr>
              <a:t>datetime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datetime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today</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361800" y="3041803"/>
            <a:ext cx="11430000" cy="2769989"/>
          </a:xfrm>
          <a:prstGeom prst="rect">
            <a:avLst/>
          </a:prstGeom>
          <a:noFill/>
          <a:ln w="38100">
            <a:noFill/>
          </a:ln>
        </p:spPr>
        <p:txBody>
          <a:bodyPr wrap="square" rtlCol="0">
            <a:spAutoFit/>
          </a:bodyPr>
          <a:lstStyle/>
          <a:p>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784467" y="1046209"/>
            <a:ext cx="10848733" cy="206848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12515388" y="1032287"/>
            <a:ext cx="10655112"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Courier" pitchFamily="2" charset="0"/>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pic>
        <p:nvPicPr>
          <p:cNvPr id="3" name="Picture 2" descr="Diagram&#10;&#10;Description automatically generated">
            <a:extLst>
              <a:ext uri="{FF2B5EF4-FFF2-40B4-BE49-F238E27FC236}">
                <a16:creationId xmlns:a16="http://schemas.microsoft.com/office/drawing/2014/main" id="{6C692A44-494E-0412-6BCE-8FED49C8FBEB}"/>
              </a:ext>
            </a:extLst>
          </p:cNvPr>
          <p:cNvPicPr>
            <a:picLocks noChangeAspect="1"/>
          </p:cNvPicPr>
          <p:nvPr/>
        </p:nvPicPr>
        <p:blipFill>
          <a:blip r:embed="rId3"/>
          <a:stretch>
            <a:fillRect/>
          </a:stretch>
        </p:blipFill>
        <p:spPr>
          <a:xfrm>
            <a:off x="0" y="350500"/>
            <a:ext cx="12188825" cy="5685029"/>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54023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751340" y="315594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10997255" y="3154965"/>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10999349" y="3154965"/>
            <a:ext cx="10845897" cy="2554545"/>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8289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12312781" y="2730105"/>
            <a:ext cx="10655111" cy="2062103"/>
          </a:xfrm>
          <a:prstGeom prst="rect">
            <a:avLst/>
          </a:prstGeom>
          <a:noFill/>
          <a:ln w="38100">
            <a:noFill/>
          </a:ln>
        </p:spPr>
        <p:txBody>
          <a:bodyPr wrap="square" rtlCol="0">
            <a:spAutoFit/>
          </a:bodyPr>
          <a:lstStyle/>
          <a:p>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761954" y="3154965"/>
            <a:ext cx="10845897" cy="2554545"/>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advTm="0">
        <p159:morph option="byObject"/>
      </p:transition>
    </mc:Choice>
    <mc:Fallback xmlns="">
      <p:transition spd="slow" advClick="0" advTm="0">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790008" y="3181037"/>
            <a:ext cx="10845897" cy="255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86236"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597260"/>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634472" y="4617700"/>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761954" y="3154965"/>
            <a:ext cx="10845897" cy="1569660"/>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A71D5D"/>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587095" y="4724334"/>
            <a:ext cx="10845896" cy="27303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6856" y="468362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11560017" y="4597260"/>
            <a:ext cx="517800" cy="51780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590508" y="3181037"/>
            <a:ext cx="10845897" cy="145378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749245" y="331137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587095" y="5157014"/>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590508" y="2657981"/>
            <a:ext cx="10845897" cy="30776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85518" y="5820684"/>
            <a:ext cx="10854062" cy="27168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5773749"/>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grpSp>
        <p:nvGrpSpPr>
          <p:cNvPr id="10" name="Google Shape;783;p76">
            <a:extLst>
              <a:ext uri="{FF2B5EF4-FFF2-40B4-BE49-F238E27FC236}">
                <a16:creationId xmlns:a16="http://schemas.microsoft.com/office/drawing/2014/main" id="{34C9769E-0A9E-F3D3-EAE6-DFF555CEFA54}"/>
              </a:ext>
            </a:extLst>
          </p:cNvPr>
          <p:cNvGrpSpPr/>
          <p:nvPr/>
        </p:nvGrpSpPr>
        <p:grpSpPr>
          <a:xfrm>
            <a:off x="11473348" y="5615921"/>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5F1F09ED-A16B-B673-0B9F-A568EB04F2F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2B5D2308-073A-099F-1CB0-ADED89195079}"/>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ADFE7146-FCAA-D84D-10C0-8F71922C2905}"/>
              </a:ext>
            </a:extLst>
          </p:cNvPr>
          <p:cNvSpPr/>
          <p:nvPr/>
        </p:nvSpPr>
        <p:spPr>
          <a:xfrm>
            <a:off x="585518" y="4581643"/>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752420" y="2914429"/>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38902"/>
            <a:ext cx="10659301" cy="31691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8"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565727" y="-4575799"/>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745054" y="-2698362"/>
            <a:ext cx="10845897" cy="1323439"/>
          </a:xfrm>
          <a:prstGeom prst="rect">
            <a:avLst/>
          </a:prstGeom>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613173" y="1132641"/>
            <a:ext cx="8109633"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12032580"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highlight>
                  <a:srgbClr val="FFFF00"/>
                </a:highlight>
                <a:latin typeface="DM Mono" panose="020B0509040201040103" pitchFamily="49" charset="77"/>
              </a:rPr>
              <a:t>actual_df</a:t>
            </a:r>
            <a:r>
              <a:rPr lang="en-CA" sz="1600" dirty="0">
                <a:solidFill>
                  <a:schemeClr val="tx1"/>
                </a:solidFill>
                <a:highlight>
                  <a:srgbClr val="FFFF00"/>
                </a:highlight>
                <a:latin typeface="DM Mono" panose="020B0509040201040103" pitchFamily="49" charset="77"/>
              </a:rPr>
              <a:t> =</a:t>
            </a:r>
            <a:r>
              <a:rPr lang="en-CA" sz="1600" dirty="0">
                <a:solidFill>
                  <a:srgbClr val="A71D5D"/>
                </a:solidFill>
                <a:highlight>
                  <a:srgbClr val="FFFF00"/>
                </a:highlight>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2912"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endParaRPr lang="en-CA" sz="16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12407981" y="1171421"/>
            <a:ext cx="8183604" cy="830997"/>
          </a:xfrm>
          <a:prstGeom prst="rect">
            <a:avLst/>
          </a:prstGeom>
        </p:spPr>
        <p:txBody>
          <a:bodyPr wrap="square">
            <a:spAutoFit/>
          </a:bodyPr>
          <a:lstStyle/>
          <a:p>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actual_df</a:t>
            </a:r>
            <a:r>
              <a:rPr lang="en-CA" sz="1600" dirty="0">
                <a:solidFill>
                  <a:srgbClr val="A71D5D"/>
                </a:solidFill>
                <a:latin typeface="DM Mono" panose="020B0509040201040103" pitchFamily="49" charset="77"/>
              </a:rPr>
              <a:t> = </a:t>
            </a:r>
            <a:r>
              <a:rPr lang="en-CA" sz="1600" dirty="0" err="1">
                <a:solidFill>
                  <a:srgbClr val="0086B3"/>
                </a:solidFill>
                <a:latin typeface="DM Mono" panose="020B0509040201040103" pitchFamily="49" charset="77"/>
              </a:rPr>
              <a:t>construct_post_pandemic_recovery_df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br>
              <a:rPr lang="en-CA" sz="1600" dirty="0">
                <a:solidFill>
                  <a:srgbClr val="0086B3"/>
                </a:solidFill>
                <a:latin typeface="DM Mono" panose="020B0509040201040103" pitchFamily="49" charset="77"/>
              </a:rPr>
            </a:br>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565727" y="-2500814"/>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ctangle 11">
            <a:extLst>
              <a:ext uri="{FF2B5EF4-FFF2-40B4-BE49-F238E27FC236}">
                <a16:creationId xmlns:a16="http://schemas.microsoft.com/office/drawing/2014/main" id="{730261D6-C3BC-E7DA-75EC-4B942B09AFBE}"/>
              </a:ext>
            </a:extLst>
          </p:cNvPr>
          <p:cNvSpPr/>
          <p:nvPr/>
        </p:nvSpPr>
        <p:spPr>
          <a:xfrm>
            <a:off x="745054" y="5775517"/>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449970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0499" y="573938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733843" y="1151755"/>
            <a:ext cx="11674138" cy="427809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err="1">
                <a:solidFill>
                  <a:schemeClr val="tx1"/>
                </a:solidFill>
                <a:latin typeface="DM Mono" panose="020B0509040201040103" pitchFamily="49" charset="77"/>
              </a:rPr>
              <a:t>actual_df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highlight>
                  <a:srgbClr val="FFFF00"/>
                </a:highlight>
                <a:latin typeface="DM Mono" panose="020B0509040201040103" pitchFamily="49" charset="77"/>
              </a:rPr>
              <a:t>pandemic_recovery_df</a:t>
            </a:r>
            <a:endParaRPr lang="en-US" sz="16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 name="Rectangle 10">
            <a:extLst>
              <a:ext uri="{FF2B5EF4-FFF2-40B4-BE49-F238E27FC236}">
                <a16:creationId xmlns:a16="http://schemas.microsoft.com/office/drawing/2014/main" id="{3AAC464D-06BB-6802-6EEA-CA1FCEA3DA0E}"/>
              </a:ext>
            </a:extLst>
          </p:cNvPr>
          <p:cNvSpPr/>
          <p:nvPr/>
        </p:nvSpPr>
        <p:spPr>
          <a:xfrm>
            <a:off x="744739" y="5053765"/>
            <a:ext cx="10659301" cy="28030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8652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51428" y="507210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733843" y="1151755"/>
            <a:ext cx="11674138" cy="4278094"/>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486" name="Google Shape;486;p60"/>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Bug</a:t>
            </a:r>
            <a:endParaRPr sz="4000" dirty="0">
              <a:latin typeface="DM Sans" pitchFamily="2" charset="77"/>
            </a:endParaRPr>
          </a:p>
        </p:txBody>
      </p:sp>
      <p:pic>
        <p:nvPicPr>
          <p:cNvPr id="487" name="Google Shape;487;p60"/>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88" name="Google Shape;488;p6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1372"/>
    </mc:Choice>
    <mc:Fallback xmlns="">
      <p:transition spd="slow" advTm="1372"/>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733843" y="5133942"/>
            <a:ext cx="9815341" cy="338554"/>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select_important_columns</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11473348" y="4552236"/>
            <a:ext cx="625166" cy="614978"/>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5055" y="4748629"/>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53454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3842" y="4699778"/>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733843" y="1151755"/>
            <a:ext cx="11674138" cy="3539430"/>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669738" y="4869643"/>
            <a:ext cx="10425526"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err="1">
                <a:latin typeface="DM Mono" panose="020B0509040201040103" pitchFamily="49" charset="77"/>
              </a:rPr>
              <a:t>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lit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strftime</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"%Y-%m-%d"</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11473348" y="4338483"/>
            <a:ext cx="625166" cy="614978"/>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25ECB3B8-FAEA-C7A8-A6D1-9AC4D9974B58}"/>
              </a:ext>
            </a:extLst>
          </p:cNvPr>
          <p:cNvSpPr/>
          <p:nvPr/>
        </p:nvSpPr>
        <p:spPr>
          <a:xfrm>
            <a:off x="741056" y="4508534"/>
            <a:ext cx="10659301"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C881E9FD-D5A8-E658-6669-F3BD80BF9E10}"/>
              </a:ext>
            </a:extLst>
          </p:cNvPr>
          <p:cNvSpPr/>
          <p:nvPr/>
        </p:nvSpPr>
        <p:spPr>
          <a:xfrm>
            <a:off x="749245" y="1119098"/>
            <a:ext cx="10655111" cy="326651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67795" y="445968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733843" y="1151755"/>
            <a:ext cx="11674138" cy="3046988"/>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blue box">
            <a:extLst>
              <a:ext uri="{FF2B5EF4-FFF2-40B4-BE49-F238E27FC236}">
                <a16:creationId xmlns:a16="http://schemas.microsoft.com/office/drawing/2014/main" id="{16ED3CD4-2993-19B7-6205-66AB5F53C8C1}"/>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745054" y="3429000"/>
            <a:ext cx="10659301" cy="1538883"/>
          </a:xfrm>
          <a:prstGeom prst="rect">
            <a:avLst/>
          </a:prstGeom>
          <a:noFill/>
        </p:spPr>
        <p:txBody>
          <a:bodyPr wrap="square" rtlCol="0">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num_interactions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num_reviews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num_tips</a:t>
            </a:r>
            <a:r>
              <a:rPr lang="en-CA" sz="1600" dirty="0">
                <a:latin typeface="DM Mono" panose="020B0509040201040103" pitchFamily="49" charset="77"/>
              </a:rPr>
              <a:t> </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num_checkins</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endParaRPr lang="en-US"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11473348" y="2789607"/>
            <a:ext cx="625166" cy="614978"/>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51755"/>
            <a:ext cx="11674138" cy="2062103"/>
          </a:xfrm>
          <a:prstGeom prst="rect">
            <a:avLst/>
          </a:prstGeom>
          <a:ln>
            <a:noFill/>
          </a:ln>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br>
              <a:rPr lang="en-CA" sz="1600" dirty="0">
                <a:solidFill>
                  <a:srgbClr val="63A35C"/>
                </a:solidFill>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blue box">
            <a:extLst>
              <a:ext uri="{FF2B5EF4-FFF2-40B4-BE49-F238E27FC236}">
                <a16:creationId xmlns:a16="http://schemas.microsoft.com/office/drawing/2014/main" id="{9C1EC47F-6ABD-E845-4EC6-CC1D520E156D}"/>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733843" y="3339538"/>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11473348" y="2789607"/>
            <a:ext cx="625166" cy="614978"/>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281141"/>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3948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24235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077218"/>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CAD2E582-9C5B-7127-34BD-AD1AE6286071}"/>
              </a:ext>
            </a:extLst>
          </p:cNvPr>
          <p:cNvSpPr/>
          <p:nvPr/>
        </p:nvSpPr>
        <p:spPr>
          <a:xfrm>
            <a:off x="745056" y="2649294"/>
            <a:ext cx="10883352"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11560017" y="2150956"/>
            <a:ext cx="517800" cy="51780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67090639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494" name="Google Shape;494;p61"/>
          <p:cNvSpPr txBox="1">
            <a:spLocks noGrp="1"/>
          </p:cNvSpPr>
          <p:nvPr>
            <p:ph type="title"/>
          </p:nvPr>
        </p:nvSpPr>
        <p:spPr>
          <a:xfrm>
            <a:off x="761775" y="184675"/>
            <a:ext cx="9751200" cy="5712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latin typeface="DM Sans" pitchFamily="2" charset="77"/>
              </a:rPr>
              <a:t>“The number of interactions in the </a:t>
            </a:r>
            <a:r>
              <a:rPr lang="en" sz="4000" dirty="0" err="1">
                <a:latin typeface="DM Sans" pitchFamily="2" charset="77"/>
                <a:ea typeface="Courier New"/>
                <a:cs typeface="Courier New"/>
                <a:sym typeface="Courier New"/>
              </a:rPr>
              <a:t>pandemic_recovery</a:t>
            </a:r>
            <a:r>
              <a:rPr lang="en" sz="4000" dirty="0">
                <a:latin typeface="DM Sans" pitchFamily="2" charset="77"/>
              </a:rPr>
              <a:t> table doesn’t look right”</a:t>
            </a:r>
            <a:endParaRPr sz="4000" dirty="0">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7651650" y="3977750"/>
            <a:ext cx="3764051" cy="2931851"/>
          </a:xfrm>
          <a:prstGeom prst="rect">
            <a:avLst/>
          </a:prstGeom>
          <a:noFill/>
          <a:ln>
            <a:noFill/>
          </a:ln>
        </p:spPr>
      </p:pic>
      <p:sp>
        <p:nvSpPr>
          <p:cNvPr id="496" name="Google Shape;496;p6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47666955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131</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2157174"/>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29251451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132</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4" y="-6422538"/>
            <a:ext cx="10655113" cy="12895838"/>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num_reviews</a:t>
            </a:r>
            <a:r>
              <a:rPr lang="en-US" sz="1600" dirty="0">
                <a:latin typeface="DM Mono" panose="020B0509040201040103" pitchFamily="49" charset="77"/>
              </a:rPr>
              <a:t>: long (nullable = false)</a:t>
            </a:r>
          </a:p>
          <a:p>
            <a:endParaRPr lang="en-US" sz="1600" dirty="0">
              <a:latin typeface="DM Mono" panose="020B0509040201040103" pitchFamily="49" charset="77"/>
            </a:endParaRPr>
          </a:p>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a:p>
            <a:r>
              <a:rPr lang="en-US" sz="1600" dirty="0">
                <a:latin typeface="DM Mono" panose="020B0509040201040103" pitchFamily="49" charset="77"/>
              </a:rPr>
              <a:t> </a:t>
            </a:r>
            <a:r>
              <a:rPr lang="en-US" sz="1600" dirty="0">
                <a:highlight>
                  <a:srgbClr val="00B0F0"/>
                </a:highlight>
                <a:latin typeface="DM Mono" panose="020B0509040201040103" pitchFamily="49" charset="77"/>
              </a:rPr>
              <a:t>|-- </a:t>
            </a:r>
            <a:r>
              <a:rPr lang="en-US" sz="1600" dirty="0" err="1">
                <a:highlight>
                  <a:srgbClr val="00B0F0"/>
                </a:highlight>
                <a:latin typeface="DM Mono" panose="020B0509040201040103" pitchFamily="49" charset="77"/>
              </a:rPr>
              <a:t>num_reviews</a:t>
            </a:r>
            <a:r>
              <a:rPr lang="en-US" sz="1600" dirty="0">
                <a:highlight>
                  <a:srgbClr val="00B0F0"/>
                </a:highlight>
                <a:latin typeface="DM Mono" panose="020B0509040201040103" pitchFamily="49" charset="77"/>
              </a:rPr>
              <a:t>: long (nullable = true)</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402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3754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3366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
        <p:nvSpPr>
          <p:cNvPr id="9" name="Rectangle 8">
            <a:extLst>
              <a:ext uri="{FF2B5EF4-FFF2-40B4-BE49-F238E27FC236}">
                <a16:creationId xmlns:a16="http://schemas.microsoft.com/office/drawing/2014/main" id="{69A7EFB9-C318-4DD1-01F4-749D9A1B1F83}"/>
              </a:ext>
            </a:extLst>
          </p:cNvPr>
          <p:cNvSpPr/>
          <p:nvPr/>
        </p:nvSpPr>
        <p:spPr>
          <a:xfrm>
            <a:off x="724798" y="2949385"/>
            <a:ext cx="9815341" cy="338554"/>
          </a:xfrm>
          <a:prstGeom prst="rect">
            <a:avLst/>
          </a:prstGeom>
          <a:ln w="38100">
            <a:noFill/>
          </a:ln>
        </p:spPr>
        <p:txBody>
          <a:bodyPr wrap="square">
            <a:spAutoFit/>
          </a:bodyPr>
          <a:lstStyle/>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1209514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9922114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745055" y="3810125"/>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377133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pandemic_recovery_df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0" name="blue box">
            <a:extLst>
              <a:ext uri="{FF2B5EF4-FFF2-40B4-BE49-F238E27FC236}">
                <a16:creationId xmlns:a16="http://schemas.microsoft.com/office/drawing/2014/main" id="{240C6DC9-A2A0-2B14-F1E7-2742F0FF2E2C}"/>
              </a:ext>
            </a:extLst>
          </p:cNvPr>
          <p:cNvSpPr/>
          <p:nvPr/>
        </p:nvSpPr>
        <p:spPr>
          <a:xfrm>
            <a:off x="733843" y="3119807"/>
            <a:ext cx="10879163" cy="57564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06946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2800767"/>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printSchema</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79542242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766855" y="730020"/>
            <a:ext cx="10655113" cy="11664732"/>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highlight>
                  <a:srgbClr val="00B0F0"/>
                </a:highlight>
                <a:latin typeface="DM Mono" panose="020B0509040201040103" pitchFamily="49" charset="77"/>
              </a:rPr>
              <a:t>business_id</a:t>
            </a:r>
            <a:r>
              <a:rPr lang="en-US" sz="1600" dirty="0">
                <a:highlight>
                  <a:srgbClr val="00B0F0"/>
                </a:highlight>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137</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675873" y="-5490059"/>
            <a:ext cx="10655113" cy="11910953"/>
          </a:xfrm>
          <a:prstGeom prst="rect">
            <a:avLst/>
          </a:prstGeom>
          <a:noFill/>
        </p:spPr>
        <p:txBody>
          <a:bodyPr wrap="square" rtlCol="0">
            <a:spAutoFit/>
          </a:bodyPr>
          <a:lstStyle/>
          <a:p>
            <a:r>
              <a:rPr lang="en-US" sz="1600" dirty="0">
                <a:latin typeface="DM Mono" panose="020B0509040201040103" pitchFamily="49" charset="77"/>
              </a:rPr>
              <a:t>root</a:t>
            </a:r>
          </a:p>
          <a:p>
            <a:r>
              <a:rPr lang="en-US" sz="1600" dirty="0">
                <a:latin typeface="DM Mono" panose="020B0509040201040103" pitchFamily="49" charset="77"/>
              </a:rPr>
              <a:t> |-- </a:t>
            </a:r>
            <a:r>
              <a:rPr lang="en-US" sz="1600" dirty="0" err="1">
                <a:latin typeface="DM Mono" panose="020B0509040201040103" pitchFamily="49" charset="77"/>
              </a:rPr>
              <a:t>business_id</a:t>
            </a:r>
            <a:r>
              <a:rPr lang="en-US" sz="1600" dirty="0">
                <a:latin typeface="DM Mono" panose="020B0509040201040103" pitchFamily="49" charset="77"/>
              </a:rPr>
              <a:t>: string (nullable = true)</a:t>
            </a:r>
          </a:p>
          <a:p>
            <a:r>
              <a:rPr lang="en-US" sz="1600" dirty="0">
                <a:latin typeface="DM Mono" panose="020B0509040201040103" pitchFamily="49" charset="77"/>
              </a:rPr>
              <a:t> |-- address: string (nullable = true)</a:t>
            </a:r>
          </a:p>
          <a:p>
            <a:r>
              <a:rPr lang="en-US" sz="1600" dirty="0">
                <a:latin typeface="DM Mono" panose="020B0509040201040103" pitchFamily="49" charset="77"/>
              </a:rPr>
              <a:t> |-- attributes: struct (nullable = true)</a:t>
            </a:r>
          </a:p>
          <a:p>
            <a:r>
              <a:rPr lang="en-US" sz="1600" dirty="0">
                <a:latin typeface="DM Mono" panose="020B0509040201040103" pitchFamily="49" charset="77"/>
              </a:rPr>
              <a:t> |    |-- Alcohol: string (nullable = true)</a:t>
            </a:r>
          </a:p>
          <a:p>
            <a:r>
              <a:rPr lang="en-US" sz="1600" dirty="0">
                <a:latin typeface="DM Mono" panose="020B0509040201040103" pitchFamily="49" charset="77"/>
              </a:rPr>
              <a:t> |    |-- Ambience: string (nullable = true)</a:t>
            </a:r>
          </a:p>
          <a:p>
            <a:r>
              <a:rPr lang="en-US" sz="1600" dirty="0">
                <a:latin typeface="DM Mono" panose="020B0509040201040103" pitchFamily="49" charset="77"/>
              </a:rPr>
              <a:t> |    |-- </a:t>
            </a:r>
            <a:r>
              <a:rPr lang="en-US" sz="1600" dirty="0" err="1">
                <a:latin typeface="DM Mono" panose="020B0509040201040103" pitchFamily="49" charset="77"/>
              </a:rPr>
              <a:t>BikeParking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BusinessAcceptsCreditCards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BusinessParking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ByAppointmentOnly</a:t>
            </a:r>
            <a:r>
              <a:rPr lang="en-US" sz="1600" dirty="0">
                <a:latin typeface="DM Mono" panose="020B0509040201040103" pitchFamily="49" charset="77"/>
              </a:rPr>
              <a:t>: string (nullable = true)</a:t>
            </a:r>
          </a:p>
          <a:p>
            <a:r>
              <a:rPr lang="en-US" sz="1600" dirty="0">
                <a:latin typeface="DM Mono" panose="020B0509040201040103" pitchFamily="49" charset="77"/>
              </a:rPr>
              <a:t> |    |-- Caters: string (nullable = true)</a:t>
            </a:r>
          </a:p>
          <a:p>
            <a:r>
              <a:rPr lang="en-US" sz="1600" dirty="0">
                <a:latin typeface="DM Mono" panose="020B0509040201040103" pitchFamily="49" charset="77"/>
              </a:rPr>
              <a:t> |    |-- </a:t>
            </a:r>
            <a:r>
              <a:rPr lang="en-US" sz="1600" dirty="0" err="1">
                <a:latin typeface="DM Mono" panose="020B0509040201040103" pitchFamily="49" charset="77"/>
              </a:rPr>
              <a:t>CoatCheck</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DogsAllowed</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DriveThru</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GoodForKids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HappyHour</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HasTV</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NoiseLevel</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OutdoorSeating</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RestaurantsAttire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RestaurantsDelivery</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RestaurantsGoodForGroups</a:t>
            </a:r>
            <a:r>
              <a:rPr lang="en-US" sz="1600" dirty="0">
                <a:latin typeface="DM Mono" panose="020B0509040201040103" pitchFamily="49" charset="77"/>
              </a:rPr>
              <a:t>: string (nullable = true)</a:t>
            </a:r>
          </a:p>
          <a:p>
            <a:r>
              <a:rPr lang="en-US" sz="1600" dirty="0">
                <a:latin typeface="DM Mono" panose="020B0509040201040103" pitchFamily="49" charset="77"/>
              </a:rPr>
              <a:t> |    |-- RestaurantsPriceRange2: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RestaurantsReservations</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RestaurantsTableService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RestaurantsTakeOut</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WheelchairAccessible</a:t>
            </a:r>
            <a:r>
              <a:rPr lang="en-US" sz="1600" dirty="0">
                <a:latin typeface="DM Mono" panose="020B0509040201040103" pitchFamily="49" charset="77"/>
              </a:rPr>
              <a:t>: string (nullable = true)</a:t>
            </a:r>
          </a:p>
          <a:p>
            <a:r>
              <a:rPr lang="en-US" sz="1600" dirty="0">
                <a:latin typeface="DM Mono" panose="020B0509040201040103" pitchFamily="49" charset="77"/>
              </a:rPr>
              <a:t> |    |-- </a:t>
            </a:r>
            <a:r>
              <a:rPr lang="en-US" sz="1600" dirty="0" err="1">
                <a:latin typeface="DM Mono" panose="020B0509040201040103" pitchFamily="49" charset="77"/>
              </a:rPr>
              <a:t>WiFi</a:t>
            </a:r>
            <a:r>
              <a:rPr lang="en-US" sz="1600" dirty="0">
                <a:latin typeface="DM Mono" panose="020B0509040201040103" pitchFamily="49" charset="77"/>
              </a:rPr>
              <a:t>: string (nullable = true)</a:t>
            </a:r>
          </a:p>
          <a:p>
            <a:r>
              <a:rPr lang="en-US" sz="1600" dirty="0">
                <a:latin typeface="DM Mono" panose="020B0509040201040103" pitchFamily="49" charset="77"/>
              </a:rPr>
              <a:t> |-- categories: string (nullable = true)</a:t>
            </a:r>
          </a:p>
          <a:p>
            <a:r>
              <a:rPr lang="en-US" sz="1600" dirty="0">
                <a:latin typeface="DM Mono" panose="020B0509040201040103" pitchFamily="49" charset="77"/>
              </a:rPr>
              <a:t> |-- city: string (nullable = true)</a:t>
            </a:r>
          </a:p>
          <a:p>
            <a:r>
              <a:rPr lang="en-US" sz="1600" dirty="0">
                <a:latin typeface="DM Mono" panose="020B0509040201040103" pitchFamily="49" charset="77"/>
              </a:rPr>
              <a:t> |-- hours: struct (nullable = true)</a:t>
            </a:r>
          </a:p>
          <a:p>
            <a:r>
              <a:rPr lang="en-US" sz="1600" dirty="0">
                <a:latin typeface="DM Mono" panose="020B0509040201040103" pitchFamily="49" charset="77"/>
              </a:rPr>
              <a:t> |    |-- Friday: string (nullable = true)</a:t>
            </a:r>
          </a:p>
          <a:p>
            <a:r>
              <a:rPr lang="en-US" sz="1600" dirty="0">
                <a:latin typeface="DM Mono" panose="020B0509040201040103" pitchFamily="49" charset="77"/>
              </a:rPr>
              <a:t> |    |-- Monday: string (nullable = true)</a:t>
            </a:r>
          </a:p>
          <a:p>
            <a:r>
              <a:rPr lang="en-US" sz="1600" dirty="0">
                <a:latin typeface="DM Mono" panose="020B0509040201040103" pitchFamily="49" charset="77"/>
              </a:rPr>
              <a:t> |    |-- Saturday: string (nullable = true)</a:t>
            </a:r>
          </a:p>
          <a:p>
            <a:r>
              <a:rPr lang="en-US" sz="1600" dirty="0">
                <a:latin typeface="DM Mono" panose="020B0509040201040103" pitchFamily="49" charset="77"/>
              </a:rPr>
              <a:t> |    |-- Sunday: string (nullable = true)</a:t>
            </a:r>
          </a:p>
          <a:p>
            <a:r>
              <a:rPr lang="en-US" sz="1600" dirty="0">
                <a:latin typeface="DM Mono" panose="020B0509040201040103" pitchFamily="49" charset="77"/>
              </a:rPr>
              <a:t> |    |-- Thursday: string (nullable = true)</a:t>
            </a:r>
          </a:p>
          <a:p>
            <a:r>
              <a:rPr lang="en-US" sz="1600" dirty="0">
                <a:latin typeface="DM Mono" panose="020B0509040201040103" pitchFamily="49" charset="77"/>
              </a:rPr>
              <a:t> |    |-- Tuesday: string (nullable = true)</a:t>
            </a:r>
          </a:p>
          <a:p>
            <a:r>
              <a:rPr lang="en-US" sz="1600" dirty="0">
                <a:latin typeface="DM Mono" panose="020B0509040201040103" pitchFamily="49" charset="77"/>
              </a:rPr>
              <a:t> |    |-- Wednesday: string (nullable = true)</a:t>
            </a:r>
          </a:p>
          <a:p>
            <a:r>
              <a:rPr lang="en-US" sz="1600" dirty="0">
                <a:latin typeface="DM Mono" panose="020B0509040201040103" pitchFamily="49" charset="77"/>
              </a:rPr>
              <a:t> |-- </a:t>
            </a:r>
            <a:r>
              <a:rPr lang="en-US" sz="1600" dirty="0" err="1">
                <a:latin typeface="DM Mono" panose="020B0509040201040103" pitchFamily="49" charset="77"/>
              </a:rPr>
              <a:t>is_open</a:t>
            </a:r>
            <a:r>
              <a:rPr lang="en-US" sz="1600" dirty="0">
                <a:latin typeface="DM Mono" panose="020B0509040201040103" pitchFamily="49" charset="77"/>
              </a:rPr>
              <a:t>: long (nullable = true)</a:t>
            </a:r>
          </a:p>
          <a:p>
            <a:r>
              <a:rPr lang="en-US" sz="1600" dirty="0">
                <a:latin typeface="DM Mono" panose="020B0509040201040103" pitchFamily="49" charset="77"/>
              </a:rPr>
              <a:t> |-- latitude: double (nullable = false)</a:t>
            </a:r>
          </a:p>
          <a:p>
            <a:r>
              <a:rPr lang="en-US" sz="1600" dirty="0">
                <a:latin typeface="DM Mono" panose="020B0509040201040103" pitchFamily="49" charset="77"/>
              </a:rPr>
              <a:t> |-- longitude: double (nullable = false)</a:t>
            </a:r>
          </a:p>
          <a:p>
            <a:r>
              <a:rPr lang="en-US" sz="1600" dirty="0">
                <a:latin typeface="DM Mono" panose="020B0509040201040103" pitchFamily="49" charset="77"/>
              </a:rPr>
              <a:t> |-- name: string (nullable = true)</a:t>
            </a:r>
          </a:p>
          <a:p>
            <a:r>
              <a:rPr lang="en-US" sz="1600" dirty="0">
                <a:latin typeface="DM Mono" panose="020B0509040201040103" pitchFamily="49" charset="77"/>
              </a:rPr>
              <a:t> |-- </a:t>
            </a:r>
            <a:r>
              <a:rPr lang="en-US" sz="1600" dirty="0" err="1">
                <a:latin typeface="DM Mono" panose="020B0509040201040103" pitchFamily="49" charset="77"/>
              </a:rPr>
              <a:t>postal_code</a:t>
            </a:r>
            <a:r>
              <a:rPr lang="en-US" sz="1600" dirty="0">
                <a:latin typeface="DM Mono" panose="020B0509040201040103" pitchFamily="49" charset="77"/>
              </a:rPr>
              <a:t>: string (nullable = true)</a:t>
            </a:r>
          </a:p>
          <a:p>
            <a:r>
              <a:rPr lang="en-US" sz="1600" dirty="0">
                <a:latin typeface="DM Mono" panose="020B0509040201040103" pitchFamily="49" charset="77"/>
              </a:rPr>
              <a:t> |-- </a:t>
            </a:r>
            <a:r>
              <a:rPr lang="en-US" sz="1600" dirty="0" err="1">
                <a:latin typeface="DM Mono" panose="020B0509040201040103" pitchFamily="49" charset="77"/>
              </a:rPr>
              <a:t>review_count</a:t>
            </a:r>
            <a:r>
              <a:rPr lang="en-US" sz="1600" dirty="0">
                <a:latin typeface="DM Mono" panose="020B0509040201040103" pitchFamily="49" charset="77"/>
              </a:rPr>
              <a:t>: long (nullable = true)</a:t>
            </a:r>
          </a:p>
          <a:p>
            <a:r>
              <a:rPr lang="en-US" sz="1600" dirty="0">
                <a:latin typeface="DM Mono" panose="020B0509040201040103" pitchFamily="49" charset="77"/>
              </a:rPr>
              <a:t> |-- stars: double (nullable = false)</a:t>
            </a:r>
          </a:p>
          <a:p>
            <a:r>
              <a:rPr lang="en-US" sz="1600" dirty="0">
                <a:latin typeface="DM Mono" panose="020B0509040201040103" pitchFamily="49" charset="77"/>
              </a:rPr>
              <a:t> |-- state: string (nullable = true)</a:t>
            </a:r>
          </a:p>
          <a:p>
            <a:r>
              <a:rPr lang="en-US" sz="1600" dirty="0">
                <a:latin typeface="DM Mono" panose="020B0509040201040103" pitchFamily="49" charset="77"/>
              </a:rPr>
              <a:t> |-- </a:t>
            </a:r>
            <a:r>
              <a:rPr lang="en-US" sz="1600" dirty="0" err="1">
                <a:latin typeface="DM Mono" panose="020B0509040201040103" pitchFamily="49" charset="77"/>
              </a:rPr>
              <a:t>num_checkins</a:t>
            </a:r>
            <a:r>
              <a:rPr lang="en-US" sz="1600" dirty="0">
                <a:latin typeface="DM Mono" panose="020B0509040201040103" pitchFamily="49" charset="77"/>
              </a:rPr>
              <a:t>: long (nullable = true)</a:t>
            </a:r>
            <a:endParaRPr lang="en-US" sz="1600" dirty="0">
              <a:highlight>
                <a:srgbClr val="00B0F0"/>
              </a:highlight>
              <a:latin typeface="DM Mono" panose="020B0509040201040103" pitchFamily="49" charset="77"/>
            </a:endParaRPr>
          </a:p>
          <a:p>
            <a:r>
              <a:rPr lang="en-US" sz="1600" dirty="0">
                <a:highlight>
                  <a:srgbClr val="00B0F0"/>
                </a:highlight>
                <a:latin typeface="DM Mono" panose="020B0509040201040103" pitchFamily="49" charset="77"/>
              </a:rPr>
              <a:t>                                                                </a:t>
            </a:r>
            <a:r>
              <a:rPr lang="en-US" sz="16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 y="-4785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1408312"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pandemic_recovery_df.printSchema</a:t>
            </a:r>
            <a:r>
              <a:rPr lang="en-CA" sz="4800" dirty="0">
                <a:solidFill>
                  <a:schemeClr val="tx1"/>
                </a:solidFill>
              </a:rPr>
              <a:t>()</a:t>
            </a:r>
            <a:endParaRPr sz="4800" dirty="0">
              <a:solidFill>
                <a:schemeClr val="tx1"/>
              </a:solidFill>
            </a:endParaRP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0" y="6368488"/>
            <a:ext cx="12188825" cy="489511"/>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766855" y="6021184"/>
            <a:ext cx="3886789" cy="2689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138</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reviews_df</a:t>
            </a:r>
            <a:endParaRPr sz="4800" dirty="0">
              <a:solidFill>
                <a:schemeClr val="tx1"/>
              </a:solidFill>
            </a:endParaRPr>
          </a:p>
        </p:txBody>
      </p:sp>
      <p:grpSp>
        <p:nvGrpSpPr>
          <p:cNvPr id="12" name="Google Shape;783;p76">
            <a:extLst>
              <a:ext uri="{FF2B5EF4-FFF2-40B4-BE49-F238E27FC236}">
                <a16:creationId xmlns:a16="http://schemas.microsoft.com/office/drawing/2014/main" id="{1926878B-F1E2-310C-C0F5-B79598D7AB8F}"/>
              </a:ext>
            </a:extLst>
          </p:cNvPr>
          <p:cNvGrpSpPr/>
          <p:nvPr/>
        </p:nvGrpSpPr>
        <p:grpSpPr>
          <a:xfrm>
            <a:off x="10091712" y="5075866"/>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766855" y="767444"/>
            <a:ext cx="10655114" cy="560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766855" y="767444"/>
            <a:ext cx="10655114" cy="1046440"/>
          </a:xfrm>
          <a:prstGeom prst="rect">
            <a:avLst/>
          </a:prstGeom>
          <a:noFill/>
        </p:spPr>
        <p:txBody>
          <a:bodyPr wrap="square" rtlCol="0">
            <a:spAutoFit/>
          </a:bodyPr>
          <a:lstStyle/>
          <a:p>
            <a:r>
              <a:rPr lang="en-US" sz="1600" dirty="0">
                <a:solidFill>
                  <a:schemeClr val="tx1"/>
                </a:solidFill>
                <a:latin typeface="DM Mono" panose="020B0509040201040103" pitchFamily="49" charset="77"/>
              </a:rPr>
              <a:t>root</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business_id</a:t>
            </a:r>
            <a:r>
              <a:rPr lang="en-US" sz="1600" dirty="0">
                <a:solidFill>
                  <a:schemeClr val="tx1"/>
                </a:solidFill>
                <a:highlight>
                  <a:srgbClr val="00B0F0"/>
                </a:highlight>
                <a:latin typeface="DM Mono" panose="020B0509040201040103" pitchFamily="49" charset="77"/>
              </a:rPr>
              <a:t>: string (nullable = true)</a:t>
            </a:r>
          </a:p>
          <a:p>
            <a:r>
              <a:rPr lang="en-US" sz="1600" dirty="0">
                <a:solidFill>
                  <a:schemeClr val="tx1"/>
                </a:solidFill>
                <a:latin typeface="DM Mono" panose="020B0509040201040103" pitchFamily="49" charset="77"/>
              </a:rPr>
              <a:t> |-- </a:t>
            </a:r>
            <a:r>
              <a:rPr lang="en-US" sz="1600" dirty="0" err="1">
                <a:solidFill>
                  <a:schemeClr val="tx1"/>
                </a:solidFill>
                <a:highlight>
                  <a:srgbClr val="00B0F0"/>
                </a:highlight>
                <a:latin typeface="DM Mono" panose="020B0509040201040103" pitchFamily="49" charset="77"/>
              </a:rPr>
              <a:t>num_reviews</a:t>
            </a:r>
            <a:r>
              <a:rPr lang="en-US" sz="1600" dirty="0">
                <a:solidFill>
                  <a:schemeClr val="tx1"/>
                </a:solidFill>
                <a:highlight>
                  <a:srgbClr val="00B0F0"/>
                </a:highlight>
                <a:latin typeface="DM Mono" panose="020B0509040201040103" pitchFamily="49" charset="77"/>
              </a:rPr>
              <a:t>: long (nullable = false)</a:t>
            </a:r>
          </a:p>
          <a:p>
            <a:endParaRPr lang="en-US"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blue box">
            <a:extLst>
              <a:ext uri="{FF2B5EF4-FFF2-40B4-BE49-F238E27FC236}">
                <a16:creationId xmlns:a16="http://schemas.microsoft.com/office/drawing/2014/main" id="{E79FA5A6-8487-4C08-22D9-A1E7679B8655}"/>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red box">
            <a:extLst>
              <a:ext uri="{FF2B5EF4-FFF2-40B4-BE49-F238E27FC236}">
                <a16:creationId xmlns:a16="http://schemas.microsoft.com/office/drawing/2014/main" id="{3AC3C098-CC64-03E8-FFEC-61B2387F77D3}"/>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highlight>
                  <a:srgbClr val="FFFF00"/>
                </a:highlight>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1674138" cy="1815882"/>
          </a:xfrm>
          <a:prstGeom prst="rect">
            <a:avLst/>
          </a:prstGeom>
          <a:ln>
            <a:noFill/>
          </a:ln>
        </p:spPr>
        <p:txBody>
          <a:bodyPr wrap="square">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a:p>
            <a:endParaRPr lang="en-CA" sz="16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44583123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502" name="Google Shape;502;p6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CA" dirty="0"/>
              <a:t>The Problem Table</a:t>
            </a:r>
            <a:endParaRPr dirty="0"/>
          </a:p>
        </p:txBody>
      </p:sp>
      <p:sp>
        <p:nvSpPr>
          <p:cNvPr id="503" name="Google Shape;503;p62"/>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04" name="Google Shape;504;p62"/>
          <p:cNvGraphicFramePr/>
          <p:nvPr>
            <p:extLst>
              <p:ext uri="{D42A27DB-BD31-4B8C-83A1-F6EECF244321}">
                <p14:modId xmlns:p14="http://schemas.microsoft.com/office/powerpoint/2010/main" val="377103489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34507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pandemic_recovery_df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95569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72761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91690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815882"/>
          </a:xfrm>
          <a:prstGeom prst="rect">
            <a:avLst/>
          </a:prstGeom>
          <a:ln>
            <a:noFill/>
          </a:ln>
        </p:spPr>
        <p:txBody>
          <a:bodyPr wrap="square">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endParaRPr lang="en-CA" sz="1600" dirty="0">
              <a:latin typeface="DM Mono" panose="020B0509040201040103" pitchFamily="49" charset="77"/>
            </a:endParaRPr>
          </a:p>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solidFill>
                <a:srgbClr val="63A35C"/>
              </a:solidFill>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93077053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2" name="Rectangle 1">
            <a:extLst>
              <a:ext uri="{FF2B5EF4-FFF2-40B4-BE49-F238E27FC236}">
                <a16:creationId xmlns:a16="http://schemas.microsoft.com/office/drawing/2014/main" id="{6F730549-233D-4889-3351-DAB0E83F886D}"/>
              </a:ext>
            </a:extLst>
          </p:cNvPr>
          <p:cNvSpPr/>
          <p:nvPr/>
        </p:nvSpPr>
        <p:spPr>
          <a:xfrm>
            <a:off x="745055" y="3000303"/>
            <a:ext cx="10659301" cy="584775"/>
          </a:xfrm>
          <a:prstGeom prst="rect">
            <a:avLst/>
          </a:prstGeom>
        </p:spPr>
        <p:txBody>
          <a:bodyPr wrap="square">
            <a:spAutoFit/>
          </a:bodyPr>
          <a:lstStyle/>
          <a:p>
            <a:r>
              <a:rPr lang="en-CA" sz="1600" dirty="0" err="1">
                <a:latin typeface="DM Mono" panose="020B0509040201040103" pitchFamily="49" charset="77"/>
              </a:rPr>
              <a:t>pandemic_recovery_df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business_df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'left'</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fillna</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11473348" y="2443523"/>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45055" y="2625913"/>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099"/>
            <a:ext cx="10879163" cy="133987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37288" y="2587126"/>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323439"/>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733843" y="2597477"/>
            <a:ext cx="10871396" cy="338554"/>
          </a:xfrm>
          <a:prstGeom prst="rect">
            <a:avLst/>
          </a:prstGeom>
          <a:noFill/>
        </p:spPr>
        <p:txBody>
          <a:bodyPr wrap="square" rtlCol="0">
            <a:spAutoFit/>
          </a:bodyPr>
          <a:lstStyle/>
          <a:p>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count_tips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tips_df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11473348" y="2088964"/>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28469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109365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24590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1077218"/>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733843" y="2443398"/>
            <a:ext cx="6232796"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count_checkins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11473348" y="1865030"/>
            <a:ext cx="625166" cy="614978"/>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162513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40989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749245" y="158634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733843" y="1135537"/>
            <a:ext cx="10894565" cy="33855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733843" y="-1799547"/>
            <a:ext cx="10655111" cy="1169551"/>
          </a:xfrm>
          <a:prstGeom prst="rect">
            <a:avLst/>
          </a:prstGeom>
        </p:spPr>
        <p:txBody>
          <a:bodyPr wrap="square">
            <a:spAutoFit/>
          </a:bodyPr>
          <a:lstStyle/>
          <a:p>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create_checkin_df_with_one_date_per_row</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endParaRPr lang="en-CA" dirty="0">
              <a:solidFill>
                <a:srgbClr val="63A35C"/>
              </a:solidFill>
              <a:latin typeface="DM Mono" panose="020B0509040201040103" pitchFamily="49" charset="77"/>
            </a:endParaRPr>
          </a:p>
          <a:p>
            <a:r>
              <a:rPr lang="en-CA" dirty="0" err="1">
                <a:latin typeface="DM Mono" panose="020B0509040201040103" pitchFamily="49" charset="77"/>
              </a:rPr>
              <a:t>reviews_df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count_reviews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mobile_reviews_df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browser_reviews_df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checkin_df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count_checkins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checkin_df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err="1">
                <a:latin typeface="DM Mono" panose="020B0509040201040103" pitchFamily="49" charset="77"/>
              </a:rPr>
              <a:t>tips_df</a:t>
            </a:r>
            <a:r>
              <a:rPr lang="en-CA" dirty="0">
                <a:latin typeface="DM Mono" panose="020B0509040201040103" pitchFamily="49" charset="77"/>
              </a:rPr>
              <a:t> </a:t>
            </a:r>
            <a:r>
              <a:rPr lang="en-CA" dirty="0">
                <a:solidFill>
                  <a:srgbClr val="A71D5D"/>
                </a:solidFill>
                <a:latin typeface="DM Mono" panose="020B0509040201040103" pitchFamily="49" charset="77"/>
              </a:rPr>
              <a:t>= </a:t>
            </a:r>
            <a:r>
              <a:rPr lang="en-CA" dirty="0" err="1">
                <a:solidFill>
                  <a:srgbClr val="0086B3"/>
                </a:solidFill>
                <a:latin typeface="DM Mono" panose="020B0509040201040103" pitchFamily="49" charset="77"/>
              </a:rPr>
              <a:t>count_tips</a:t>
            </a:r>
            <a:r>
              <a:rPr lang="en-CA" dirty="0">
                <a:solidFill>
                  <a:srgbClr val="63A35C"/>
                </a:solidFill>
                <a:latin typeface="DM Mono" panose="020B0509040201040103" pitchFamily="49" charset="77"/>
              </a:rPr>
              <a:t>(</a:t>
            </a:r>
            <a:r>
              <a:rPr lang="en-CA" dirty="0" err="1">
                <a:solidFill>
                  <a:srgbClr val="0086B3"/>
                </a:solidFill>
                <a:latin typeface="DM Mono" panose="020B0509040201040103" pitchFamily="49" charset="77"/>
              </a:rPr>
              <a:t>tips_df</a:t>
            </a:r>
            <a:r>
              <a:rPr lang="en-CA" dirty="0">
                <a:solidFill>
                  <a:srgbClr val="63A35C"/>
                </a:solidFill>
                <a:latin typeface="DM Mono" panose="020B0509040201040103" pitchFamily="49" charset="77"/>
              </a:rPr>
              <a:t>, </a:t>
            </a:r>
            <a:r>
              <a:rPr lang="en-CA" dirty="0" err="1">
                <a:solidFill>
                  <a:srgbClr val="0086B3"/>
                </a:solidFill>
                <a:latin typeface="DM Mono" panose="020B0509040201040103" pitchFamily="49" charset="77"/>
              </a:rPr>
              <a:t>run_date</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749245" y="1962116"/>
            <a:ext cx="10923183" cy="338554"/>
          </a:xfrm>
          <a:prstGeom prst="rect">
            <a:avLst/>
          </a:prstGeom>
          <a:noFill/>
        </p:spPr>
        <p:txBody>
          <a:bodyPr wrap="none" rtlCol="0">
            <a:spAutoFit/>
          </a:bodyPr>
          <a:lstStyle/>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11560017" y="1474060"/>
            <a:ext cx="517800" cy="51780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757012" y="2059840"/>
            <a:ext cx="10883353" cy="240853"/>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749245" y="1119100"/>
            <a:ext cx="10879163" cy="829621"/>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240983771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27920" y="1813800"/>
            <a:ext cx="189188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724000" y="2481420"/>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2320085" y="1603947"/>
            <a:ext cx="9102420" cy="3710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749245" y="2021053"/>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733843" y="1135537"/>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724000" y="1287105"/>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how</a:t>
            </a:r>
            <a:r>
              <a:rPr lang="en-CA" sz="1600" dirty="0">
                <a:solidFill>
                  <a:srgbClr val="A71D5D"/>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left_anti</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749245" y="2056435"/>
            <a:ext cx="6787243" cy="102950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724000" y="1287105"/>
            <a:ext cx="10728485" cy="3785652"/>
          </a:xfrm>
          <a:prstGeom prst="rect">
            <a:avLst/>
          </a:prstGeom>
        </p:spPr>
        <p:txBody>
          <a:bodyPr wrap="square">
            <a:spAutoFit/>
          </a:bodyPr>
          <a:lstStyle/>
          <a:p>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r>
              <a:rPr lang="en-CA" sz="1600" dirty="0">
                <a:solidFill>
                  <a:srgbClr val="A71D5D"/>
                </a:solidFill>
                <a:latin typeface="DM Mono" panose="020B0509040201040103" pitchFamily="49" charset="77"/>
              </a:rPr>
              <a:t>:</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mobile_reviews_df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p>
          <a:p>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endParaRPr lang="en-CA" sz="1600" dirty="0">
              <a:solidFill>
                <a:srgbClr val="0086B3"/>
              </a:solidFill>
              <a:latin typeface="DM Mono" panose="020B0509040201040103" pitchFamily="49" charset="77"/>
            </a:endParaRPr>
          </a:p>
          <a:p>
            <a:r>
              <a:rPr lang="en-CA" sz="1600" dirty="0">
                <a:solidFill>
                  <a:srgbClr val="0086B3"/>
                </a:solidFill>
                <a:latin typeface="DM Mono" panose="020B0509040201040103" pitchFamily="49" charset="77"/>
              </a:rPr>
              <a:t>    </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join</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660099"/>
                </a:solidFill>
                <a:latin typeface="DM Mono" panose="020B0509040201040103" pitchFamily="49" charset="77"/>
              </a:rPr>
              <a:t>on</a:t>
            </a:r>
            <a:r>
              <a:rPr lang="en-CA" sz="1600" dirty="0">
                <a:solidFill>
                  <a:srgbClr val="A71D5D"/>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err="1">
                <a:solidFill>
                  <a:srgbClr val="63A35C"/>
                </a:solidFill>
                <a:latin typeface="DM Mono" panose="020B0509040201040103" pitchFamily="49" charset="77"/>
              </a:rPr>
              <a:t>,</a:t>
            </a:r>
            <a:r>
              <a:rPr lang="en-CA" sz="1600" dirty="0" err="1">
                <a:solidFill>
                  <a:srgbClr val="183691"/>
                </a:solidFill>
                <a:latin typeface="DM Mono" panose="020B0509040201040103" pitchFamily="49" charset="77"/>
              </a:rPr>
              <a:t>'date</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p>
          <a:p>
            <a:r>
              <a:rPr lang="en-CA" sz="1600" dirty="0">
                <a:solidFill>
                  <a:srgbClr val="63A35C"/>
                </a:solidFill>
                <a:latin typeface="DM Mono" panose="020B0509040201040103" pitchFamily="49" charset="77"/>
              </a:rPr>
              <a:t>      </a:t>
            </a:r>
            <a:r>
              <a:rPr lang="en-CA" sz="1600" dirty="0">
                <a:solidFill>
                  <a:srgbClr val="660099"/>
                </a:solidFill>
                <a:highlight>
                  <a:srgbClr val="FFFF00"/>
                </a:highlight>
                <a:latin typeface="DM Mono" panose="020B0509040201040103" pitchFamily="49" charset="77"/>
              </a:rPr>
              <a:t>how</a:t>
            </a:r>
            <a:r>
              <a:rPr lang="en-CA" sz="1600" dirty="0">
                <a:solidFill>
                  <a:srgbClr val="A71D5D"/>
                </a:solidFill>
                <a:highlight>
                  <a:srgbClr val="FFFF00"/>
                </a:highlight>
                <a:latin typeface="DM Mono" panose="020B0509040201040103" pitchFamily="49" charset="77"/>
              </a:rPr>
              <a:t>=</a:t>
            </a:r>
            <a:r>
              <a:rPr lang="en-CA" sz="1600" dirty="0">
                <a:solidFill>
                  <a:srgbClr val="183691"/>
                </a:solidFill>
                <a:highlight>
                  <a:srgbClr val="FFFF00"/>
                </a:highlight>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left_anti</a:t>
            </a:r>
            <a:r>
              <a:rPr lang="en-CA" sz="1600" dirty="0">
                <a:solidFill>
                  <a:srgbClr val="183691"/>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select</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columns</a:t>
            </a:r>
            <a:r>
              <a:rPr lang="en-CA" sz="1600" dirty="0">
                <a:solidFill>
                  <a:srgbClr val="63A35C"/>
                </a:solidFill>
                <a:latin typeface="DM Mono" panose="020B0509040201040103" pitchFamily="49" charset="77"/>
              </a:rPr>
              <a:t>)</a:t>
            </a: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union</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filter</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latin typeface="DM Mono" panose="020B0509040201040103" pitchFamily="49" charset="77"/>
              </a:rPr>
              <a:t>date</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groupby</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count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reviews_df</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withColumnRenamed</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"count"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num_reviews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return </a:t>
            </a:r>
            <a:r>
              <a:rPr lang="en-CA" sz="1600" dirty="0" err="1">
                <a:latin typeface="DM Mono" panose="020B0509040201040103" pitchFamily="49" charset="77"/>
              </a:rPr>
              <a:t>reviews_df</a:t>
            </a:r>
            <a:endParaRPr lang="en-US" sz="16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812724" y="2682419"/>
            <a:ext cx="581080" cy="45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3364698"/>
            <a:ext cx="12188825" cy="88617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0" y="1024617"/>
            <a:ext cx="12188825" cy="2298500"/>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129617" y="3353983"/>
            <a:ext cx="581080" cy="452626"/>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trike="sngStrike" dirty="0"/>
              <a:t>Squeeze</a:t>
            </a:r>
            <a:r>
              <a:rPr lang="en-CA" dirty="0"/>
              <a:t> 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524933" y="2941462"/>
            <a:ext cx="10914647" cy="798153"/>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524933" y="3825705"/>
            <a:ext cx="10914647" cy="338495"/>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524933" y="1032287"/>
            <a:ext cx="10914647" cy="171091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156</a:t>
            </a:fld>
            <a:endParaRPr dirty="0"/>
          </a:p>
        </p:txBody>
      </p:sp>
      <p:sp>
        <p:nvSpPr>
          <p:cNvPr id="1171" name="!!Simplify"/>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157</a:t>
            </a:fld>
            <a:endParaRPr dirty="0"/>
          </a:p>
        </p:txBody>
      </p:sp>
      <p:sp>
        <p:nvSpPr>
          <p:cNvPr id="1171" name="!!Simplify"/>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chemeClr val="bg1">
                    <a:lumMod val="75000"/>
                  </a:schemeClr>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tips_df</a:t>
            </a:r>
            <a:r>
              <a:rPr lang="en-CA" sz="1600" dirty="0">
                <a:solidFill>
                  <a:schemeClr val="bg1">
                    <a:lumMod val="75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75000"/>
                  </a:schemeClr>
                </a:solidFill>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542835" y="1751357"/>
            <a:ext cx="10914647" cy="5835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817917"/>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907776"/>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24840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3889867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21236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81903" y="1755562"/>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0" name="Rectangle 9">
            <a:extLst>
              <a:ext uri="{FF2B5EF4-FFF2-40B4-BE49-F238E27FC236}">
                <a16:creationId xmlns:a16="http://schemas.microsoft.com/office/drawing/2014/main" id="{CA8E12AF-E53E-E934-85EF-506DCEFBB874}"/>
              </a:ext>
            </a:extLst>
          </p:cNvPr>
          <p:cNvSpPr/>
          <p:nvPr/>
        </p:nvSpPr>
        <p:spPr>
          <a:xfrm>
            <a:off x="771439" y="2270419"/>
            <a:ext cx="8207779"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511" name="Google Shape;511;p6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12" name="Google Shape;512;p63"/>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14" name="Google Shape;514;p6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612477776"/>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339950" y="1758201"/>
            <a:ext cx="3270149"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16" name="Google Shape;516;p63"/>
          <p:cNvSpPr/>
          <p:nvPr/>
        </p:nvSpPr>
        <p:spPr>
          <a:xfrm>
            <a:off x="5189517" y="1813800"/>
            <a:ext cx="6730133"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771439" y="2270419"/>
            <a:ext cx="10856969" cy="854268"/>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21118499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771439" y="2270419"/>
            <a:ext cx="10856969" cy="854268"/>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87306281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11" name="Rectangle 10">
            <a:extLst>
              <a:ext uri="{FF2B5EF4-FFF2-40B4-BE49-F238E27FC236}">
                <a16:creationId xmlns:a16="http://schemas.microsoft.com/office/drawing/2014/main" id="{EE622DCC-0FE0-573F-3CA3-8ADA5C2AFA29}"/>
              </a:ext>
            </a:extLst>
          </p:cNvPr>
          <p:cNvSpPr/>
          <p:nvPr/>
        </p:nvSpPr>
        <p:spPr>
          <a:xfrm>
            <a:off x="771439" y="2270419"/>
            <a:ext cx="8207779" cy="41549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524868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8774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tx1"/>
                </a:solidFill>
                <a:latin typeface="DM Mono" panose="020B0509040201040103" pitchFamily="49" charset="77"/>
              </a:rPr>
              <a:t>checkin_df</a:t>
            </a:r>
            <a:r>
              <a:rPr lang="en-CA" sz="1600" dirty="0">
                <a:solidFill>
                  <a:schemeClr val="tx1"/>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3369672"/>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33843" y="2298169"/>
            <a:ext cx="10894565" cy="914104"/>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029233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create_checkin_df_with_one_date_per_row</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highlight>
                  <a:srgbClr val="FFFF00"/>
                </a:highlight>
                <a:latin typeface="DM Mono" panose="020B0509040201040103" pitchFamily="49" charset="77"/>
              </a:rPr>
              <a:t>create_checkin_df_with_one_date_per_row</a:t>
            </a:r>
            <a:r>
              <a:rPr lang="en-CA" sz="1600" dirty="0">
                <a:solidFill>
                  <a:srgbClr val="63A35C"/>
                </a:solidFill>
                <a:highlight>
                  <a:srgbClr val="FFFF00"/>
                </a:highlight>
                <a:latin typeface="DM Mono" panose="020B0509040201040103" pitchFamily="49" charset="77"/>
              </a:rPr>
              <a:t>(</a:t>
            </a:r>
            <a:r>
              <a:rPr lang="en-CA" sz="1600" dirty="0" err="1">
                <a:solidFill>
                  <a:srgbClr val="0086B3"/>
                </a:solidFill>
                <a:highlight>
                  <a:srgbClr val="FFFF00"/>
                </a:highlight>
                <a:latin typeface="DM Mono" panose="020B0509040201040103" pitchFamily="49" charset="77"/>
              </a:rPr>
              <a:t>checkin_df</a:t>
            </a:r>
            <a:r>
              <a:rPr lang="en-CA" sz="1600" dirty="0">
                <a:solidFill>
                  <a:srgbClr val="63A35C"/>
                </a:solidFill>
                <a:highlight>
                  <a:srgbClr val="FFFF00"/>
                </a:highlight>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886558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highlight>
                  <a:srgbClr val="FFFF00"/>
                </a:highlight>
                <a:latin typeface="DM Mono" panose="020B0509040201040103" pitchFamily="49" charset="77"/>
              </a:rPr>
            </a:br>
            <a:endParaRPr lang="en-CA" sz="1600" dirty="0">
              <a:highlight>
                <a:srgbClr val="FFFF00"/>
              </a:highlight>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highlight>
                  <a:srgbClr val="FFFF00"/>
                </a:highlight>
                <a:latin typeface="DM Mono" panose="020B0509040201040103" pitchFamily="49" charset="77"/>
              </a:rPr>
              <a:t>empty</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997664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solidFill>
                  <a:schemeClr val="bg1">
                    <a:lumMod val="50000"/>
                  </a:schemeClr>
                </a:solidFill>
                <a:latin typeface="DM Mono" panose="020B0509040201040103" pitchFamily="49" charset="77"/>
              </a:rPr>
              <a:t>checkin_df</a:t>
            </a:r>
            <a:r>
              <a:rPr lang="en-CA" sz="1600" dirty="0">
                <a:solidFill>
                  <a:schemeClr val="bg1">
                    <a:lumMod val="50000"/>
                  </a:schemeClr>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7871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782235"/>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60053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22" name="Google Shape;522;p6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23" name="Google Shape;523;p6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 PANDEMIC_RECOVERY table</a:t>
            </a:r>
            <a:endParaRPr dirty="0"/>
          </a:p>
        </p:txBody>
      </p:sp>
      <p:sp>
        <p:nvSpPr>
          <p:cNvPr id="525" name="Google Shape;525;p6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8999359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339950" y="1866323"/>
            <a:ext cx="4825816" cy="4296901"/>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27" name="Google Shape;527;p64"/>
          <p:cNvSpPr/>
          <p:nvPr/>
        </p:nvSpPr>
        <p:spPr>
          <a:xfrm>
            <a:off x="6780810" y="1813800"/>
            <a:ext cx="513884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49931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0" name="!!b_reviews_df">
            <a:extLst>
              <a:ext uri="{FF2B5EF4-FFF2-40B4-BE49-F238E27FC236}">
                <a16:creationId xmlns:a16="http://schemas.microsoft.com/office/drawing/2014/main" id="{3462BD74-3AE3-CB8A-6058-E0FB76624DA7}"/>
              </a:ext>
            </a:extLst>
          </p:cNvPr>
          <p:cNvSpPr txBox="1"/>
          <p:nvPr/>
        </p:nvSpPr>
        <p:spPr>
          <a:xfrm>
            <a:off x="765541" y="1277424"/>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276779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509414" y="4680730"/>
            <a:ext cx="11138959" cy="283611"/>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8540CA4-E77D-0462-9A44-32275F31DC17}"/>
              </a:ext>
            </a:extLst>
          </p:cNvPr>
          <p:cNvSpPr/>
          <p:nvPr/>
        </p:nvSpPr>
        <p:spPr>
          <a:xfrm>
            <a:off x="509415" y="4141452"/>
            <a:ext cx="11138959" cy="283611"/>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12B751F-1CA6-38CB-FDB5-73BAAD9AE9A7}"/>
              </a:ext>
            </a:extLst>
          </p:cNvPr>
          <p:cNvSpPr/>
          <p:nvPr/>
        </p:nvSpPr>
        <p:spPr>
          <a:xfrm>
            <a:off x="524932" y="1353664"/>
            <a:ext cx="11138959" cy="2695822"/>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49931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2207870"/>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1277424"/>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441265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956543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highlight>
                  <a:srgbClr val="FFFF00"/>
                </a:highlight>
                <a:latin typeface="DM Mono" panose="020B0509040201040103" pitchFamily="49" charset="77"/>
              </a:rPr>
              <a:t>empty</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9744767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11387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4659630"/>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3594066"/>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1368689"/>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71440" y="159036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3343719"/>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316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95654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highlight>
                  <a:srgbClr val="FFFF00"/>
                </a:highlight>
                <a:latin typeface="DM Mono" panose="020B0509040201040103" pitchFamily="49" charset="77"/>
              </a:rPr>
              <a:t>review</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76814184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220006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178</a:t>
            </a:fld>
            <a:endParaRPr dirty="0"/>
          </a:p>
        </p:txBody>
      </p:sp>
      <p:sp>
        <p:nvSpPr>
          <p:cNvPr id="1171" name="Google Shape;1171;p102"/>
          <p:cNvSpPr txBox="1">
            <a:spLocks noGrp="1"/>
          </p:cNvSpPr>
          <p:nvPr>
            <p:ph type="title"/>
          </p:nvPr>
        </p:nvSpPr>
        <p:spPr>
          <a:xfrm>
            <a:off x="762669" y="3137250"/>
            <a:ext cx="10659300" cy="583500"/>
          </a:xfrm>
          <a:prstGeom prst="rect">
            <a:avLst/>
          </a:prstGeom>
        </p:spPr>
        <p:txBody>
          <a:bodyPr spcFirstLastPara="1" wrap="square" lIns="0" tIns="0" rIns="0" bIns="0" anchor="ctr" anchorCtr="0">
            <a:noAutofit/>
          </a:bodyPr>
          <a:lstStyle/>
          <a:p>
            <a:pPr lvl="0" algn="ctr"/>
            <a:r>
              <a:rPr lang="en-CA" sz="7200" dirty="0"/>
              <a:t>Is It Worth It?</a:t>
            </a:r>
            <a:endParaRPr sz="7200"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Is It Worth It?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5854887" y="2745373"/>
            <a:ext cx="5404932"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E445715-3F78-7C2D-7D5C-AD2C3B3192B9}"/>
              </a:ext>
            </a:extLst>
          </p:cNvPr>
          <p:cNvGrpSpPr/>
          <p:nvPr/>
        </p:nvGrpSpPr>
        <p:grpSpPr>
          <a:xfrm>
            <a:off x="5854887" y="3924075"/>
            <a:ext cx="5436607" cy="354563"/>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F9544F-1FBF-E1DB-3AA0-9B20F1A6E1AA}"/>
              </a:ext>
            </a:extLst>
          </p:cNvPr>
          <p:cNvSpPr txBox="1"/>
          <p:nvPr/>
        </p:nvSpPr>
        <p:spPr>
          <a:xfrm>
            <a:off x="8210142" y="2213808"/>
            <a:ext cx="694421" cy="307777"/>
          </a:xfrm>
          <a:prstGeom prst="rect">
            <a:avLst/>
          </a:prstGeom>
          <a:noFill/>
        </p:spPr>
        <p:txBody>
          <a:bodyPr wrap="none" rtlCol="0">
            <a:spAutoFit/>
          </a:bodyPr>
          <a:lstStyle/>
          <a:p>
            <a:r>
              <a:rPr lang="en-US"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8028427" y="3491625"/>
            <a:ext cx="1047082" cy="307777"/>
          </a:xfrm>
          <a:prstGeom prst="rect">
            <a:avLst/>
          </a:prstGeom>
          <a:noFill/>
        </p:spPr>
        <p:txBody>
          <a:bodyPr wrap="none" rtlCol="0">
            <a:spAutoFit/>
          </a:bodyPr>
          <a:lstStyle/>
          <a:p>
            <a:r>
              <a:rPr lang="en-US"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8314416" y="4616652"/>
            <a:ext cx="580608" cy="307777"/>
          </a:xfrm>
          <a:prstGeom prst="rect">
            <a:avLst/>
          </a:prstGeom>
          <a:noFill/>
        </p:spPr>
        <p:txBody>
          <a:bodyPr wrap="none" rtlCol="0">
            <a:spAutoFit/>
          </a:bodyPr>
          <a:lstStyle/>
          <a:p>
            <a:r>
              <a:rPr lang="en-US"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9047513" y="4770540"/>
            <a:ext cx="22123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5966162" y="4770540"/>
            <a:ext cx="2243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610596" y="2352851"/>
            <a:ext cx="4583426" cy="2862322"/>
          </a:xfrm>
          <a:prstGeom prst="rect">
            <a:avLst/>
          </a:prstGeom>
          <a:noFill/>
        </p:spPr>
        <p:txBody>
          <a:bodyPr wrap="square" rtlCol="0">
            <a:spAutoFit/>
          </a:bodyPr>
          <a:lstStyle/>
          <a:p>
            <a:pPr algn="ctr"/>
            <a:r>
              <a:rPr lang="en-US" sz="5400" dirty="0">
                <a:latin typeface="DM Sans" pitchFamily="2" charset="77"/>
              </a:rPr>
              <a:t>The </a:t>
            </a:r>
          </a:p>
          <a:p>
            <a:pPr algn="ctr"/>
            <a:r>
              <a:rPr lang="en-US" sz="7200" dirty="0">
                <a:latin typeface="DM Sans" pitchFamily="2" charset="77"/>
              </a:rPr>
              <a:t>0</a:t>
            </a:r>
            <a:r>
              <a:rPr lang="en-US" sz="5400" dirty="0">
                <a:latin typeface="DM Sans" pitchFamily="2" charset="77"/>
              </a:rPr>
              <a:t> to </a:t>
            </a:r>
            <a:r>
              <a:rPr lang="en-US" sz="7200" dirty="0">
                <a:latin typeface="DM Sans" pitchFamily="2" charset="77"/>
              </a:rPr>
              <a:t>1</a:t>
            </a:r>
            <a:r>
              <a:rPr lang="en-US" sz="540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dirty="0"/>
          </a:p>
        </p:txBody>
      </p:sp>
      <p:sp>
        <p:nvSpPr>
          <p:cNvPr id="533" name="Google Shape;533;p65"/>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34" name="Google Shape;534;p65"/>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36" name="Google Shape;536;p6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974774038"/>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339950" y="1813799"/>
            <a:ext cx="6476486" cy="43494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38" name="Google Shape;538;p65"/>
          <p:cNvSpPr/>
          <p:nvPr/>
        </p:nvSpPr>
        <p:spPr>
          <a:xfrm>
            <a:off x="8000111" y="1813800"/>
            <a:ext cx="3919539"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34646262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3677092"/>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err="1">
                <a:solidFill>
                  <a:schemeClr val="bg1"/>
                </a:solidFill>
                <a:latin typeface="DM Mono" panose="020B0509040201040103" pitchFamily="49" charset="77"/>
              </a:rPr>
              <a:t>Checkin</a:t>
            </a:r>
            <a:endParaRPr lang="en-US" sz="2400" dirty="0">
              <a:solidFill>
                <a:schemeClr val="bg1"/>
              </a:solidFill>
              <a:latin typeface="DM Mono" panose="020B0509040201040103" pitchFamily="49" charset="77"/>
            </a:endParaRPr>
          </a:p>
          <a:p>
            <a:pPr algn="ctr"/>
            <a:r>
              <a:rPr lang="en-US" sz="2400" dirty="0">
                <a:solidFill>
                  <a:schemeClr val="bg1"/>
                </a:solidFill>
                <a:latin typeface="DM Mono" panose="020B0509040201040103" pitchFamily="49" charset="77"/>
              </a:rPr>
              <a:t>at</a:t>
            </a:r>
          </a:p>
          <a:p>
            <a:pPr algn="ctr"/>
            <a:r>
              <a:rPr lang="en-US" sz="2400" dirty="0">
                <a:solidFill>
                  <a:schemeClr val="bg1"/>
                </a:solidFill>
                <a:latin typeface="DM Mono" panose="020B0509040201040103" pitchFamily="49" charset="77"/>
              </a:rPr>
              <a:t>Inglewood Pizza</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72412"/>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247353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277296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749245" y="5772046"/>
            <a:ext cx="9915955" cy="338554"/>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highlight>
                  <a:srgbClr val="FFFF00"/>
                </a:highlight>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latin typeface="DM Mono" panose="020B0509040201040103" pitchFamily="49" charset="77"/>
              </a:rPr>
              <a:t>review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544" name="Google Shape;544;p66"/>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45" name="Google Shape;545;p66"/>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47" name="Google Shape;547;p6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1351706455"/>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339950" y="1758201"/>
            <a:ext cx="7655970" cy="4405023"/>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49" name="Google Shape;549;p66"/>
          <p:cNvSpPr/>
          <p:nvPr/>
        </p:nvSpPr>
        <p:spPr>
          <a:xfrm>
            <a:off x="10038080" y="1813800"/>
            <a:ext cx="1881720" cy="4296900"/>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7590539"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solidFill>
                  <a:schemeClr val="tx1"/>
                </a:solidFill>
                <a:highlight>
                  <a:srgbClr val="FFFF00"/>
                </a:highlight>
                <a:latin typeface="DM Mono" panose="020B0509040201040103" pitchFamily="49" charset="77"/>
              </a:rPr>
              <a:t>review</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a:highlight>
                  <a:srgbClr val="FFFF00"/>
                </a:highlight>
                <a:latin typeface="DM Mono" panose="020B0509040201040103" pitchFamily="49" charset="77"/>
              </a:rPr>
              <a:t>review</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346036804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highlight>
                  <a:srgbClr val="FFFF00"/>
                </a:highlight>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414606460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29389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543111"/>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766634" y="4773137"/>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6973384"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highlight>
                  <a:srgbClr val="FFFF00"/>
                </a:highlight>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highlight>
                  <a:srgbClr val="FFFF00"/>
                </a:highlight>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131055335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524933" y="1032287"/>
            <a:ext cx="11243734"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endParaRPr lang="en-US" sz="20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749245" y="5775894"/>
            <a:ext cx="9815341" cy="338554"/>
          </a:xfrm>
          <a:prstGeom prst="rect">
            <a:avLst/>
          </a:prstGeom>
          <a:ln w="38100">
            <a:noFill/>
          </a:ln>
        </p:spPr>
        <p:txBody>
          <a:bodyPr wrap="square">
            <a:spAutoFit/>
          </a:bodyPr>
          <a:lstStyle/>
          <a:p>
            <a:r>
              <a:rPr lang="en-CA" sz="1600" dirty="0" err="1">
                <a:solidFill>
                  <a:srgbClr val="0086B3"/>
                </a:solidFill>
                <a:latin typeface="DM Mono" panose="020B0509040201040103" pitchFamily="49" charset="77"/>
              </a:rPr>
              <a:t>assert_inglewood_pizza_has_correct_review_count</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reviews_df</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771440" y="4781594"/>
            <a:ext cx="10894565" cy="830997"/>
          </a:xfrm>
          <a:prstGeom prst="rect">
            <a:avLst/>
          </a:prstGeom>
          <a:ln>
            <a:noFill/>
          </a:ln>
        </p:spPr>
        <p:txBody>
          <a:bodyPr wrap="square">
            <a:spAutoFit/>
          </a:bodyPr>
          <a:lstStyle/>
          <a:p>
            <a:br>
              <a:rPr lang="en-CA" sz="1600" dirty="0">
                <a:solidFill>
                  <a:srgbClr val="63A35C"/>
                </a:solidFill>
                <a:latin typeface="DM Mono" panose="020B0509040201040103" pitchFamily="49" charset="77"/>
              </a:rPr>
            </a:br>
            <a:endParaRPr lang="en-CA" sz="1600" dirty="0">
              <a:latin typeface="DM Mono" panose="020B0509040201040103" pitchFamily="49" charset="77"/>
            </a:endParaRPr>
          </a:p>
          <a:p>
            <a:r>
              <a:rPr lang="en-CA" sz="1600" dirty="0" err="1">
                <a:latin typeface="DM Mono" panose="020B0509040201040103" pitchFamily="49" charset="77"/>
              </a:rPr>
              <a:t>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count_reviews</a:t>
            </a:r>
            <a:r>
              <a:rPr lang="en-CA" sz="1600" dirty="0">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checkin_df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mobile_reviews_df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browser_reviews_df</a:t>
            </a:r>
            <a:r>
              <a:rPr lang="en-CA" sz="1600" dirty="0">
                <a:solidFill>
                  <a:srgbClr val="63A35C"/>
                </a:solidFill>
                <a:latin typeface="DM Mono" panose="020B0509040201040103" pitchFamily="49" charset="77"/>
              </a:rPr>
              <a:t>, </a:t>
            </a:r>
            <a:r>
              <a:rPr lang="en-CA" sz="1600" dirty="0" err="1">
                <a:solidFill>
                  <a:srgbClr val="0086B3"/>
                </a:solidFill>
                <a:latin typeface="DM Mono" panose="020B0509040201040103" pitchFamily="49" charset="77"/>
              </a:rPr>
              <a:t>run_date</a:t>
            </a:r>
            <a:r>
              <a:rPr lang="en-CA" sz="1600" dirty="0">
                <a:solidFill>
                  <a:srgbClr val="63A35C"/>
                </a:solidFill>
                <a:latin typeface="DM Mono" panose="020B0509040201040103" pitchFamily="49" charset="77"/>
              </a:rPr>
              <a:t>)</a:t>
            </a:r>
            <a:endParaRPr lang="en-CA" sz="16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771440" y="2639344"/>
            <a:ext cx="8331127" cy="338554"/>
          </a:xfrm>
          <a:prstGeom prst="rect">
            <a:avLst/>
          </a:prstGeom>
          <a:noFill/>
        </p:spPr>
        <p:txBody>
          <a:bodyPr wrap="none" rtlCol="0">
            <a:spAutoFit/>
          </a:bodyPr>
          <a:lstStyle/>
          <a:p>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
        <p:nvSpPr>
          <p:cNvPr id="2" name="Rectangle 1">
            <a:extLst>
              <a:ext uri="{FF2B5EF4-FFF2-40B4-BE49-F238E27FC236}">
                <a16:creationId xmlns:a16="http://schemas.microsoft.com/office/drawing/2014/main" id="{679FC822-F80B-2B0B-CDD0-EBF8E8CDAAFA}"/>
              </a:ext>
            </a:extLst>
          </p:cNvPr>
          <p:cNvSpPr/>
          <p:nvPr/>
        </p:nvSpPr>
        <p:spPr>
          <a:xfrm>
            <a:off x="765541" y="3745155"/>
            <a:ext cx="6092825" cy="1323439"/>
          </a:xfrm>
          <a:prstGeom prst="rect">
            <a:avLst/>
          </a:prstGeom>
          <a:ln>
            <a:noFill/>
          </a:ln>
        </p:spPr>
        <p:txBody>
          <a:bodyPr>
            <a:spAutoFit/>
          </a:bodyPr>
          <a:lstStyle/>
          <a:p>
            <a:r>
              <a:rPr lang="en-CA" sz="1600" dirty="0">
                <a:latin typeface="DM Mono" panose="020B0509040201040103" pitchFamily="49" charset="77"/>
              </a:rPr>
              <a:t>empty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765541" y="4982492"/>
            <a:ext cx="7467109" cy="338554"/>
          </a:xfrm>
          <a:prstGeom prst="rect">
            <a:avLst/>
          </a:prstGeom>
          <a:noFill/>
        </p:spPr>
        <p:txBody>
          <a:bodyPr wrap="none" rtlCol="0">
            <a:spAutoFit/>
          </a:bodyPr>
          <a:lstStyle/>
          <a:p>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a:latin typeface="DM Mono" panose="020B0509040201040103" pitchFamily="49" charset="77"/>
              </a:rPr>
              <a:t>empty</a:t>
            </a:r>
            <a:r>
              <a:rPr lang="en-CA" sz="1600" dirty="0">
                <a:solidFill>
                  <a:srgbClr val="63A35C"/>
                </a:solidFill>
                <a:latin typeface="DM Mono" panose="020B0509040201040103" pitchFamily="49" charset="77"/>
              </a:rPr>
              <a:t>))</a:t>
            </a:r>
            <a:endParaRPr lang="en-US" sz="1600" dirty="0"/>
          </a:p>
        </p:txBody>
      </p:sp>
      <p:sp>
        <p:nvSpPr>
          <p:cNvPr id="3" name="Rectangle 2">
            <a:extLst>
              <a:ext uri="{FF2B5EF4-FFF2-40B4-BE49-F238E27FC236}">
                <a16:creationId xmlns:a16="http://schemas.microsoft.com/office/drawing/2014/main" id="{C21F7594-5404-8532-6AA9-ECB585B78933}"/>
              </a:ext>
            </a:extLst>
          </p:cNvPr>
          <p:cNvSpPr/>
          <p:nvPr/>
        </p:nvSpPr>
        <p:spPr>
          <a:xfrm>
            <a:off x="765541" y="1382240"/>
            <a:ext cx="7467109" cy="1323439"/>
          </a:xfrm>
          <a:prstGeom prst="rect">
            <a:avLst/>
          </a:prstGeom>
        </p:spPr>
        <p:txBody>
          <a:bodyPr wrap="square">
            <a:spAutoFit/>
          </a:bodyPr>
          <a:lstStyle/>
          <a:p>
            <a:r>
              <a:rPr lang="en-CA" sz="1600" dirty="0" err="1">
                <a:latin typeface="DM Mono" panose="020B0509040201040103" pitchFamily="49" charset="77"/>
              </a:rPr>
              <a:t>matching_on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user_id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"0dea283273fa4f40ac12ea210994d5f8"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business_id</a:t>
            </a:r>
            <a:r>
              <a:rPr lang="en-CA" sz="1600" dirty="0">
                <a:solidFill>
                  <a:srgbClr val="183691"/>
                </a:solidFill>
                <a:latin typeface="DM Mono" panose="020B0509040201040103" pitchFamily="49" charset="77"/>
              </a:rPr>
              <a:t>"</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"date"</a:t>
            </a:r>
            <a:r>
              <a:rPr lang="en-CA" sz="1600" dirty="0">
                <a:solidFill>
                  <a:srgbClr val="A71D5D"/>
                </a:solidFill>
                <a:latin typeface="DM Mono" panose="020B0509040201040103" pitchFamily="49" charset="77"/>
              </a:rPr>
              <a:t>: </a:t>
            </a:r>
            <a:r>
              <a:rPr lang="en-CA" sz="1600" dirty="0">
                <a:solidFill>
                  <a:srgbClr val="183691"/>
                </a:solidFill>
                <a:latin typeface="DM Mono" panose="020B0509040201040103" pitchFamily="49" charset="77"/>
              </a:rPr>
              <a:t>"2022-04-14 07:31:06"</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766634" y="2884971"/>
            <a:ext cx="7713971" cy="338554"/>
          </a:xfrm>
          <a:prstGeom prst="rect">
            <a:avLst/>
          </a:prstGeom>
          <a:noFill/>
        </p:spPr>
        <p:txBody>
          <a:bodyPr wrap="none" rtlCol="0">
            <a:spAutoFit/>
          </a:bodyPr>
          <a:lstStyle/>
          <a:p>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spark</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createDataFrame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pd</a:t>
            </a:r>
            <a:r>
              <a:rPr lang="en-CA" sz="1600" dirty="0" err="1">
                <a:solidFill>
                  <a:srgbClr val="63A35C"/>
                </a:solidFill>
                <a:latin typeface="DM Mono" panose="020B0509040201040103" pitchFamily="49" charset="77"/>
              </a:rPr>
              <a:t>.</a:t>
            </a:r>
            <a:r>
              <a:rPr lang="en-CA" sz="1600" dirty="0" err="1">
                <a:solidFill>
                  <a:srgbClr val="0086B3"/>
                </a:solidFill>
                <a:latin typeface="DM Mono" panose="020B0509040201040103" pitchFamily="49" charset="77"/>
              </a:rPr>
              <a:t>DataFrame</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matching_on</a:t>
            </a:r>
            <a:r>
              <a:rPr lang="en-CA" sz="1600" dirty="0">
                <a:solidFill>
                  <a:srgbClr val="63A35C"/>
                </a:solidFill>
                <a:latin typeface="DM Mono" panose="020B0509040201040103" pitchFamily="49" charset="77"/>
              </a:rPr>
              <a:t>))</a:t>
            </a:r>
            <a:endParaRPr lang="en-US" sz="1600" dirty="0"/>
          </a:p>
        </p:txBody>
      </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4260539" y="3871947"/>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3788229" y="3871948"/>
            <a:ext cx="380010"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2363190" y="3865419"/>
            <a:ext cx="362374" cy="26125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6163294" y="3866257"/>
            <a:ext cx="380010" cy="26694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8063346" y="3872196"/>
            <a:ext cx="380010" cy="26125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69423"/>
            <a:ext cx="3594158" cy="96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69423"/>
            <a:ext cx="359415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413164"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88817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83820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3313216"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4738255"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521326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5688281"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6638307"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7113320"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7588333"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8538359"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9031008" y="3865419"/>
            <a:ext cx="380010" cy="26125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1310396" y="3516319"/>
            <a:ext cx="2117887" cy="307777"/>
          </a:xfrm>
          <a:prstGeom prst="rect">
            <a:avLst/>
          </a:prstGeom>
          <a:noFill/>
        </p:spPr>
        <p:txBody>
          <a:bodyPr wrap="none" rtlCol="0">
            <a:spAutoFit/>
          </a:bodyPr>
          <a:lstStyle/>
          <a:p>
            <a:r>
              <a:rPr lang="en-US"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198</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199</a:t>
            </a:fld>
            <a:endParaRPr dirty="0"/>
          </a:p>
        </p:txBody>
      </p:sp>
      <p:sp>
        <p:nvSpPr>
          <p:cNvPr id="1308" name="Google Shape;1308;p110"/>
          <p:cNvSpPr txBox="1">
            <a:spLocks noGrp="1"/>
          </p:cNvSpPr>
          <p:nvPr>
            <p:ph type="subTitle" idx="1"/>
          </p:nvPr>
        </p:nvSpPr>
        <p:spPr>
          <a:xfrm>
            <a:off x="2061150" y="5759302"/>
            <a:ext cx="7041300" cy="1866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Jacqueline Bilston</a:t>
            </a:r>
            <a:endParaRPr/>
          </a:p>
        </p:txBody>
      </p:sp>
      <p:sp>
        <p:nvSpPr>
          <p:cNvPr id="1309" name="Google Shape;1309;p110"/>
          <p:cNvSpPr txBox="1">
            <a:spLocks noGrp="1"/>
          </p:cNvSpPr>
          <p:nvPr>
            <p:ph type="subTitle" idx="2"/>
          </p:nvPr>
        </p:nvSpPr>
        <p:spPr>
          <a:xfrm>
            <a:off x="2061150" y="6128239"/>
            <a:ext cx="7041300" cy="2403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Software Developer, Yelp</a:t>
            </a:r>
            <a:endParaRPr dirty="0"/>
          </a:p>
        </p:txBody>
      </p:sp>
      <p:sp>
        <p:nvSpPr>
          <p:cNvPr id="1310" name="Google Shape;1310;p110"/>
          <p:cNvSpPr>
            <a:spLocks noGrp="1"/>
          </p:cNvSpPr>
          <p:nvPr>
            <p:ph type="pic" idx="3"/>
          </p:nvPr>
        </p:nvSpPr>
        <p:spPr>
          <a:xfrm>
            <a:off x="761800" y="5650850"/>
            <a:ext cx="740700" cy="740700"/>
          </a:xfrm>
          <a:prstGeom prst="ellipse">
            <a:avLst/>
          </a:prstGeom>
        </p:spPr>
      </p:sp>
      <p:sp>
        <p:nvSpPr>
          <p:cNvPr id="1311" name="Google Shape;1311;p110"/>
          <p:cNvSpPr txBox="1">
            <a:spLocks noGrp="1"/>
          </p:cNvSpPr>
          <p:nvPr>
            <p:ph type="title"/>
          </p:nvPr>
        </p:nvSpPr>
        <p:spPr>
          <a:xfrm>
            <a:off x="761800" y="3211225"/>
            <a:ext cx="10660200" cy="169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Thank you</a:t>
            </a:r>
            <a:endParaRPr dirty="0"/>
          </a:p>
        </p:txBody>
      </p:sp>
      <p:sp>
        <p:nvSpPr>
          <p:cNvPr id="1312" name="Google Shape;1312;p110"/>
          <p:cNvSpPr txBox="1"/>
          <p:nvPr/>
        </p:nvSpPr>
        <p:spPr>
          <a:xfrm>
            <a:off x="5440000" y="257825"/>
            <a:ext cx="56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1313" name="Google Shape;1313;p110"/>
          <p:cNvSpPr txBox="1"/>
          <p:nvPr/>
        </p:nvSpPr>
        <p:spPr>
          <a:xfrm>
            <a:off x="480402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Llewellyn Falco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Rocky Rhodes</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Tony Vo</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Jonathan </a:t>
            </a:r>
            <a:r>
              <a:rPr lang="en" sz="1600" dirty="0" err="1">
                <a:solidFill>
                  <a:schemeClr val="lt2"/>
                </a:solidFill>
                <a:latin typeface="DM Mono" panose="020B0509040201040103" pitchFamily="49" charset="77"/>
                <a:ea typeface="DM Sans"/>
                <a:cs typeface="DM Sans"/>
                <a:sym typeface="DM Sans"/>
              </a:rPr>
              <a:t>Rioux</a:t>
            </a:r>
            <a:endParaRPr lang="en"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Sam Livingston-Grey</a:t>
            </a:r>
            <a:endParaRPr sz="16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7430475" y="5267750"/>
            <a:ext cx="25809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Jay </a:t>
            </a:r>
            <a:r>
              <a:rPr lang="en" sz="1600" dirty="0" err="1">
                <a:solidFill>
                  <a:schemeClr val="lt2"/>
                </a:solidFill>
                <a:latin typeface="DM Mono" panose="020B0509040201040103" pitchFamily="49" charset="77"/>
                <a:ea typeface="DM Sans"/>
                <a:cs typeface="DM Sans"/>
                <a:sym typeface="DM Sans"/>
              </a:rPr>
              <a:t>Bazuzi</a:t>
            </a:r>
            <a:endParaRPr sz="1600" dirty="0">
              <a:solidFill>
                <a:schemeClr val="lt2"/>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Stephen Bilston</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Hansel </a:t>
            </a:r>
            <a:r>
              <a:rPr lang="en" sz="1600" dirty="0" err="1">
                <a:solidFill>
                  <a:schemeClr val="lt1"/>
                </a:solidFill>
                <a:latin typeface="DM Mono" panose="020B0509040201040103" pitchFamily="49" charset="77"/>
                <a:ea typeface="DM Sans"/>
                <a:cs typeface="DM Sans"/>
                <a:sym typeface="DM Sans"/>
              </a:rPr>
              <a:t>Qiu</a:t>
            </a:r>
            <a:endParaRPr sz="1600" dirty="0">
              <a:solidFill>
                <a:schemeClr val="l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Jaimie Russ</a:t>
            </a:r>
          </a:p>
          <a:p>
            <a:pPr marL="0" lvl="0" indent="0" algn="ctr" rtl="0">
              <a:spcBef>
                <a:spcPts val="0"/>
              </a:spcBef>
              <a:spcAft>
                <a:spcPts val="0"/>
              </a:spcAft>
              <a:buNone/>
            </a:pPr>
            <a:r>
              <a:rPr lang="en" sz="1600" dirty="0">
                <a:solidFill>
                  <a:schemeClr val="lt1"/>
                </a:solidFill>
                <a:latin typeface="DM Mono" panose="020B0509040201040103" pitchFamily="49" charset="77"/>
                <a:ea typeface="DM Sans"/>
                <a:cs typeface="DM Sans"/>
                <a:sym typeface="DM Sans"/>
              </a:rPr>
              <a:t>Lynn </a:t>
            </a:r>
            <a:r>
              <a:rPr lang="en" sz="1600" dirty="0" err="1">
                <a:solidFill>
                  <a:schemeClr val="lt1"/>
                </a:solidFill>
                <a:latin typeface="DM Mono" panose="020B0509040201040103" pitchFamily="49" charset="77"/>
                <a:ea typeface="DM Sans"/>
                <a:cs typeface="DM Sans"/>
                <a:sym typeface="DM Sans"/>
              </a:rPr>
              <a:t>Langit</a:t>
            </a:r>
            <a:endParaRPr sz="1600" dirty="0">
              <a:solidFill>
                <a:schemeClr val="lt1"/>
              </a:solidFill>
              <a:latin typeface="DM Mono" panose="020B0509040201040103" pitchFamily="49" charset="77"/>
              <a:ea typeface="DM Sans"/>
              <a:cs typeface="DM Sans"/>
              <a:sym typeface="DM Sans"/>
            </a:endParaRPr>
          </a:p>
        </p:txBody>
      </p:sp>
      <p:pic>
        <p:nvPicPr>
          <p:cNvPr id="1315" name="Google Shape;1315;p110"/>
          <p:cNvPicPr preferRelativeResize="0"/>
          <p:nvPr/>
        </p:nvPicPr>
        <p:blipFill>
          <a:blip r:embed="rId3">
            <a:alphaModFix/>
          </a:blip>
          <a:stretch>
            <a:fillRect/>
          </a:stretch>
        </p:blipFill>
        <p:spPr>
          <a:xfrm>
            <a:off x="8720925" y="431100"/>
            <a:ext cx="3095600" cy="2906425"/>
          </a:xfrm>
          <a:prstGeom prst="rect">
            <a:avLst/>
          </a:prstGeom>
          <a:noFill/>
          <a:ln>
            <a:noFill/>
          </a:ln>
        </p:spPr>
      </p:pic>
      <p:sp>
        <p:nvSpPr>
          <p:cNvPr id="1316" name="Google Shape;1316;p110"/>
          <p:cNvSpPr txBox="1"/>
          <p:nvPr/>
        </p:nvSpPr>
        <p:spPr>
          <a:xfrm>
            <a:off x="8671175" y="0"/>
            <a:ext cx="221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lt2"/>
                </a:solidFill>
                <a:latin typeface="DM Mono" panose="020B0509040201040103" pitchFamily="49" charset="77"/>
                <a:ea typeface="DM Sans"/>
                <a:cs typeface="DM Sans"/>
                <a:sym typeface="DM Sans"/>
              </a:rPr>
              <a:t>Talk Resources:</a:t>
            </a:r>
            <a:endParaRPr sz="1600" dirty="0">
              <a:solidFill>
                <a:schemeClr val="lt2"/>
              </a:solidFill>
              <a:latin typeface="DM Mono" panose="020B0509040201040103" pitchFamily="49" charset="77"/>
              <a:ea typeface="DM Sans"/>
              <a:cs typeface="DM Sans"/>
              <a:sym typeface="DM Sans"/>
            </a:endParaRPr>
          </a:p>
        </p:txBody>
      </p:sp>
      <p:pic>
        <p:nvPicPr>
          <p:cNvPr id="1317" name="Google Shape;1317;p110"/>
          <p:cNvPicPr preferRelativeResize="0">
            <a:picLocks noGrp="1"/>
          </p:cNvPicPr>
          <p:nvPr>
            <p:ph type="pic" idx="3"/>
          </p:nvPr>
        </p:nvPicPr>
        <p:blipFill rotWithShape="1">
          <a:blip r:embed="rId4">
            <a:alphaModFix/>
          </a:blip>
          <a:srcRect t="10591" b="10599"/>
          <a:stretch/>
        </p:blipFill>
        <p:spPr>
          <a:xfrm>
            <a:off x="631750" y="5520800"/>
            <a:ext cx="1000800" cy="1000800"/>
          </a:xfrm>
          <a:prstGeom prst="ellipse">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800" dirty="0" err="1"/>
              <a:t>github.com</a:t>
            </a:r>
            <a:r>
              <a:rPr lang="en-US" sz="1800" dirty="0"/>
              <a:t>/</a:t>
            </a:r>
            <a:r>
              <a:rPr lang="en-US" sz="1800" dirty="0" err="1"/>
              <a:t>jmasonlee</a:t>
            </a:r>
            <a:r>
              <a:rPr lang="en-US" sz="1800" dirty="0"/>
              <a:t>/Talks/blob/master/</a:t>
            </a:r>
            <a:r>
              <a:rPr lang="en-US" sz="1800" dirty="0" err="1"/>
              <a:t>LearnToEfficientlyTestETLPipelines.md</a:t>
            </a:r>
            <a:endParaRPr lang="en-US" sz="180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6449786" y="1683430"/>
            <a:ext cx="5109254" cy="5109254"/>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55" name="Google Shape;555;p67"/>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56" name="Google Shape;556;p67"/>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sp>
        <p:nvSpPr>
          <p:cNvPr id="558" name="Google Shape;558;p6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1294698059"/>
              </p:ext>
            </p:extLst>
          </p:nvPr>
        </p:nvGraphicFramePr>
        <p:xfrm>
          <a:off x="513288" y="2484213"/>
          <a:ext cx="11124550" cy="2377250"/>
        </p:xfrm>
        <a:graphic>
          <a:graphicData uri="http://schemas.openxmlformats.org/drawingml/2006/table">
            <a:tbl>
              <a:tblPr>
                <a:noFill/>
                <a:tableStyleId>{D7E440C0-9F9F-4B7A-B09E-0B7364B92A36}</a:tableStyleId>
              </a:tblPr>
              <a:tblGrid>
                <a:gridCol w="1410515">
                  <a:extLst>
                    <a:ext uri="{9D8B030D-6E8A-4147-A177-3AD203B41FA5}">
                      <a16:colId xmlns:a16="http://schemas.microsoft.com/office/drawing/2014/main" val="20000"/>
                    </a:ext>
                  </a:extLst>
                </a:gridCol>
                <a:gridCol w="1710046">
                  <a:extLst>
                    <a:ext uri="{9D8B030D-6E8A-4147-A177-3AD203B41FA5}">
                      <a16:colId xmlns:a16="http://schemas.microsoft.com/office/drawing/2014/main" val="20001"/>
                    </a:ext>
                  </a:extLst>
                </a:gridCol>
                <a:gridCol w="1543793">
                  <a:extLst>
                    <a:ext uri="{9D8B030D-6E8A-4147-A177-3AD203B41FA5}">
                      <a16:colId xmlns:a16="http://schemas.microsoft.com/office/drawing/2014/main" val="20002"/>
                    </a:ext>
                  </a:extLst>
                </a:gridCol>
                <a:gridCol w="1638794">
                  <a:extLst>
                    <a:ext uri="{9D8B030D-6E8A-4147-A177-3AD203B41FA5}">
                      <a16:colId xmlns:a16="http://schemas.microsoft.com/office/drawing/2014/main" val="20003"/>
                    </a:ext>
                  </a:extLst>
                </a:gridCol>
                <a:gridCol w="1163782">
                  <a:extLst>
                    <a:ext uri="{9D8B030D-6E8A-4147-A177-3AD203B41FA5}">
                      <a16:colId xmlns:a16="http://schemas.microsoft.com/office/drawing/2014/main" val="20004"/>
                    </a:ext>
                  </a:extLst>
                </a:gridCol>
                <a:gridCol w="2094870">
                  <a:extLst>
                    <a:ext uri="{9D8B030D-6E8A-4147-A177-3AD203B41FA5}">
                      <a16:colId xmlns:a16="http://schemas.microsoft.com/office/drawing/2014/main" val="20005"/>
                    </a:ext>
                  </a:extLst>
                </a:gridCol>
                <a:gridCol w="1562750">
                  <a:extLst>
                    <a:ext uri="{9D8B030D-6E8A-4147-A177-3AD203B41FA5}">
                      <a16:colId xmlns:a16="http://schemas.microsoft.com/office/drawing/2014/main" val="20006"/>
                    </a:ext>
                  </a:extLst>
                </a:gridCol>
              </a:tblGrid>
              <a:tr h="548600">
                <a:tc>
                  <a:txBody>
                    <a:bodyPr/>
                    <a:lstStyle/>
                    <a:p>
                      <a:pPr marL="0" lvl="0" indent="0" algn="l" rtl="0">
                        <a:spcBef>
                          <a:spcPts val="0"/>
                        </a:spcBef>
                        <a:spcAft>
                          <a:spcPts val="0"/>
                        </a:spcAft>
                        <a:buNone/>
                      </a:pPr>
                      <a:r>
                        <a:rPr lang="en" sz="1600" b="0" i="0" dirty="0" err="1">
                          <a:solidFill>
                            <a:schemeClr val="tx2"/>
                          </a:solidFill>
                          <a:latin typeface="DM Sans" pitchFamily="2" charset="77"/>
                        </a:rPr>
                        <a:t>business_id</a:t>
                      </a:r>
                      <a:endParaRPr sz="1600" b="1" dirty="0">
                        <a:solidFill>
                          <a:schemeClr val="tx2"/>
                        </a:solidFill>
                        <a:latin typeface="DM Sans" pitchFamily="2" charset="77"/>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316029">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bBDDEgkFA1Otx9Lfe7BZ</a:t>
                      </a:r>
                      <a:endParaRPr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Sonic Drive-In</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4</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r h="304775">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k0hlBqXX-Bt0vf1op7Jr1w</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err="1">
                          <a:solidFill>
                            <a:schemeClr val="dk1"/>
                          </a:solidFill>
                          <a:latin typeface="DM Sans" pitchFamily="2" charset="77"/>
                        </a:rPr>
                        <a:t>Tsevi's</a:t>
                      </a:r>
                      <a:r>
                        <a:rPr lang="en" sz="1000" b="0" i="0" dirty="0">
                          <a:solidFill>
                            <a:schemeClr val="dk1"/>
                          </a:solidFill>
                          <a:latin typeface="DM Sans" pitchFamily="2" charset="77"/>
                        </a:rPr>
                        <a:t> Pub And Grill</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2"/>
                  </a:ext>
                </a:extLst>
              </a:tr>
              <a:tr h="27245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n_</a:t>
                      </a:r>
                      <a:r>
                        <a:rPr lang="en" sz="800" dirty="0">
                          <a:solidFill>
                            <a:schemeClr val="dk1"/>
                          </a:solidFill>
                          <a:latin typeface="DM Sans" pitchFamily="2" charset="77"/>
                        </a:rPr>
                        <a:t>0UpQx1hsNbnPUSlodU</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Famous Footwear</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3"/>
                  </a:ext>
                </a:extLst>
              </a:tr>
              <a:tr h="292160">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mWMc6_</a:t>
                      </a:r>
                      <a:r>
                        <a:rPr lang="en" sz="800" dirty="0">
                          <a:solidFill>
                            <a:schemeClr val="dk1"/>
                          </a:solidFill>
                          <a:latin typeface="DM Sans" pitchFamily="2" charset="77"/>
                        </a:rPr>
                        <a:t>wTdE0EUBKIGX</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Perkiomen Valley Brewery</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5</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4"/>
                  </a:ext>
                </a:extLst>
              </a:tr>
              <a:tr h="277923">
                <a:tc>
                  <a:txBody>
                    <a:bodyPr/>
                    <a:lstStyle/>
                    <a:p>
                      <a:pPr marL="0" lvl="0" indent="0" algn="l" rtl="0">
                        <a:lnSpc>
                          <a:spcPct val="115000"/>
                        </a:lnSpc>
                        <a:spcBef>
                          <a:spcPts val="0"/>
                        </a:spcBef>
                        <a:spcAft>
                          <a:spcPts val="0"/>
                        </a:spcAft>
                        <a:buNone/>
                      </a:pPr>
                      <a:r>
                        <a:rPr lang="en" sz="800" b="0" i="0" dirty="0">
                          <a:solidFill>
                            <a:schemeClr val="dk1"/>
                          </a:solidFill>
                          <a:latin typeface="DM Sans" pitchFamily="2" charset="77"/>
                        </a:rPr>
                        <a:t>MTSW4McQd7CbVtyjqoe</a:t>
                      </a:r>
                      <a:endParaRPr sz="800" dirty="0">
                        <a:solidFill>
                          <a:schemeClr val="dk1"/>
                        </a:solidFill>
                        <a:latin typeface="DM Sans" pitchFamily="2" charset="77"/>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000" b="0" i="0" dirty="0">
                          <a:solidFill>
                            <a:schemeClr val="dk1"/>
                          </a:solidFill>
                          <a:latin typeface="DM Sans" pitchFamily="2" charset="77"/>
                        </a:rPr>
                        <a:t>St </a:t>
                      </a:r>
                      <a:r>
                        <a:rPr lang="en" sz="1000" dirty="0" err="1">
                          <a:solidFill>
                            <a:schemeClr val="dk1"/>
                          </a:solidFill>
                          <a:latin typeface="DM Sans" pitchFamily="2" charset="77"/>
                        </a:rPr>
                        <a:t>Honore</a:t>
                      </a:r>
                      <a:r>
                        <a:rPr lang="en" sz="1000" dirty="0">
                          <a:solidFill>
                            <a:schemeClr val="dk1"/>
                          </a:solidFill>
                          <a:latin typeface="DM Sans" pitchFamily="2" charset="77"/>
                        </a:rPr>
                        <a:t> Pastries</a:t>
                      </a:r>
                      <a:endParaRPr sz="10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0</a:t>
                      </a:r>
                      <a:endParaRPr sz="12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800" b="0" i="0" dirty="0">
                          <a:solidFill>
                            <a:schemeClr val="dk1"/>
                          </a:solidFill>
                          <a:latin typeface="DM Sans" pitchFamily="2" charset="77"/>
                        </a:rPr>
                        <a:t>2022-06-28</a:t>
                      </a:r>
                      <a:endParaRPr sz="8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Shape 1321"/>
        <p:cNvGrpSpPr/>
        <p:nvPr/>
      </p:nvGrpSpPr>
      <p:grpSpPr>
        <a:xfrm>
          <a:off x="0" y="0"/>
          <a:ext cx="0" cy="0"/>
          <a:chOff x="0" y="0"/>
          <a:chExt cx="0" cy="0"/>
        </a:xfrm>
      </p:grpSpPr>
      <p:sp>
        <p:nvSpPr>
          <p:cNvPr id="1322" name="Google Shape;1322;p11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200</a:t>
            </a:fld>
            <a:endParaRPr dirty="0"/>
          </a:p>
        </p:txBody>
      </p:sp>
      <p:sp>
        <p:nvSpPr>
          <p:cNvPr id="1323" name="Google Shape;1323;p111"/>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24" name="Google Shape;1324;p111"/>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5" name="Google Shape;1325;p111"/>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6" name="Google Shape;1326;p111"/>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7" name="Google Shape;1327;p111"/>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28" name="Google Shape;1328;p111"/>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1332"/>
        <p:cNvGrpSpPr/>
        <p:nvPr/>
      </p:nvGrpSpPr>
      <p:grpSpPr>
        <a:xfrm>
          <a:off x="0" y="0"/>
          <a:ext cx="0" cy="0"/>
          <a:chOff x="0" y="0"/>
          <a:chExt cx="0" cy="0"/>
        </a:xfrm>
      </p:grpSpPr>
      <p:sp>
        <p:nvSpPr>
          <p:cNvPr id="1333" name="Google Shape;1333;p11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201</a:t>
            </a:fld>
            <a:endParaRPr dirty="0"/>
          </a:p>
        </p:txBody>
      </p:sp>
      <p:sp>
        <p:nvSpPr>
          <p:cNvPr id="1334" name="Google Shape;1334;p11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grpSp>
        <p:nvGrpSpPr>
          <p:cNvPr id="1335" name="Google Shape;1335;p112"/>
          <p:cNvGrpSpPr/>
          <p:nvPr/>
        </p:nvGrpSpPr>
        <p:grpSpPr>
          <a:xfrm>
            <a:off x="1375236" y="817537"/>
            <a:ext cx="1679098" cy="4719946"/>
            <a:chOff x="1227625" y="874275"/>
            <a:chExt cx="2668200" cy="7024775"/>
          </a:xfrm>
        </p:grpSpPr>
        <p:sp>
          <p:nvSpPr>
            <p:cNvPr id="1336" name="Google Shape;1336;p112"/>
            <p:cNvSpPr/>
            <p:nvPr/>
          </p:nvSpPr>
          <p:spPr>
            <a:xfrm>
              <a:off x="1227625" y="874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7" name="Google Shape;1337;p112"/>
            <p:cNvSpPr/>
            <p:nvPr/>
          </p:nvSpPr>
          <p:spPr>
            <a:xfrm>
              <a:off x="1227625" y="1344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8" name="Google Shape;1338;p112"/>
            <p:cNvSpPr/>
            <p:nvPr/>
          </p:nvSpPr>
          <p:spPr>
            <a:xfrm>
              <a:off x="1227625" y="1814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39" name="Google Shape;1339;p112"/>
            <p:cNvSpPr/>
            <p:nvPr/>
          </p:nvSpPr>
          <p:spPr>
            <a:xfrm>
              <a:off x="1227625" y="2285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0" name="Google Shape;1340;p112"/>
            <p:cNvSpPr/>
            <p:nvPr/>
          </p:nvSpPr>
          <p:spPr>
            <a:xfrm>
              <a:off x="1227625" y="2755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1" name="Google Shape;1341;p112"/>
            <p:cNvSpPr/>
            <p:nvPr/>
          </p:nvSpPr>
          <p:spPr>
            <a:xfrm>
              <a:off x="1227625" y="32572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2" name="Google Shape;1342;p112"/>
            <p:cNvSpPr/>
            <p:nvPr/>
          </p:nvSpPr>
          <p:spPr>
            <a:xfrm>
              <a:off x="1227625" y="37275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3" name="Google Shape;1343;p112"/>
            <p:cNvSpPr/>
            <p:nvPr/>
          </p:nvSpPr>
          <p:spPr>
            <a:xfrm>
              <a:off x="1227625" y="41979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4" name="Google Shape;1344;p112"/>
            <p:cNvSpPr/>
            <p:nvPr/>
          </p:nvSpPr>
          <p:spPr>
            <a:xfrm>
              <a:off x="1227625" y="46682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5" name="Google Shape;1345;p112"/>
            <p:cNvSpPr/>
            <p:nvPr/>
          </p:nvSpPr>
          <p:spPr>
            <a:xfrm>
              <a:off x="1227625" y="51385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6" name="Google Shape;1346;p112"/>
            <p:cNvSpPr/>
            <p:nvPr/>
          </p:nvSpPr>
          <p:spPr>
            <a:xfrm>
              <a:off x="1227625" y="5608875"/>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7" name="Google Shape;1347;p112"/>
            <p:cNvSpPr/>
            <p:nvPr/>
          </p:nvSpPr>
          <p:spPr>
            <a:xfrm>
              <a:off x="1227625" y="6079194"/>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8" name="Google Shape;1348;p112"/>
            <p:cNvSpPr/>
            <p:nvPr/>
          </p:nvSpPr>
          <p:spPr>
            <a:xfrm>
              <a:off x="1227625" y="6549513"/>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49" name="Google Shape;1349;p112"/>
            <p:cNvSpPr/>
            <p:nvPr/>
          </p:nvSpPr>
          <p:spPr>
            <a:xfrm>
              <a:off x="1227625" y="7019831"/>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0" name="Google Shape;1350;p112"/>
            <p:cNvSpPr/>
            <p:nvPr/>
          </p:nvSpPr>
          <p:spPr>
            <a:xfrm>
              <a:off x="1227625" y="7490150"/>
              <a:ext cx="2668200" cy="408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Shape 1354"/>
        <p:cNvGrpSpPr/>
        <p:nvPr/>
      </p:nvGrpSpPr>
      <p:grpSpPr>
        <a:xfrm>
          <a:off x="0" y="0"/>
          <a:ext cx="0" cy="0"/>
          <a:chOff x="0" y="0"/>
          <a:chExt cx="0" cy="0"/>
        </a:xfrm>
      </p:grpSpPr>
      <p:sp>
        <p:nvSpPr>
          <p:cNvPr id="1355" name="Google Shape;1355;p11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202</a:t>
            </a:fld>
            <a:endParaRPr dirty="0"/>
          </a:p>
        </p:txBody>
      </p:sp>
      <p:sp>
        <p:nvSpPr>
          <p:cNvPr id="1356" name="Google Shape;1356;p11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57" name="Google Shape;1357;p113"/>
          <p:cNvSpPr/>
          <p:nvPr/>
        </p:nvSpPr>
        <p:spPr>
          <a:xfrm>
            <a:off x="1375236" y="817537"/>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8" name="Google Shape;1358;p113"/>
          <p:cNvSpPr/>
          <p:nvPr/>
        </p:nvSpPr>
        <p:spPr>
          <a:xfrm>
            <a:off x="1375236" y="1133544"/>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59" name="Google Shape;1359;p113"/>
          <p:cNvSpPr/>
          <p:nvPr/>
        </p:nvSpPr>
        <p:spPr>
          <a:xfrm>
            <a:off x="1375236" y="1449551"/>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0" name="Google Shape;1360;p113"/>
          <p:cNvSpPr/>
          <p:nvPr/>
        </p:nvSpPr>
        <p:spPr>
          <a:xfrm>
            <a:off x="1375236" y="1765558"/>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1" name="Google Shape;1361;p113"/>
          <p:cNvSpPr/>
          <p:nvPr/>
        </p:nvSpPr>
        <p:spPr>
          <a:xfrm>
            <a:off x="1375236" y="208156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2" name="Google Shape;1362;p113"/>
          <p:cNvSpPr/>
          <p:nvPr/>
        </p:nvSpPr>
        <p:spPr>
          <a:xfrm>
            <a:off x="1375236" y="241867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3" name="Google Shape;1363;p113"/>
          <p:cNvSpPr/>
          <p:nvPr/>
        </p:nvSpPr>
        <p:spPr>
          <a:xfrm>
            <a:off x="1375236" y="273468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4" name="Google Shape;1364;p113"/>
          <p:cNvSpPr/>
          <p:nvPr/>
        </p:nvSpPr>
        <p:spPr>
          <a:xfrm>
            <a:off x="1375236" y="305068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5" name="Google Shape;1365;p113"/>
          <p:cNvSpPr/>
          <p:nvPr/>
        </p:nvSpPr>
        <p:spPr>
          <a:xfrm>
            <a:off x="1375236" y="336669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6" name="Google Shape;1366;p113"/>
          <p:cNvSpPr/>
          <p:nvPr/>
        </p:nvSpPr>
        <p:spPr>
          <a:xfrm>
            <a:off x="1375236" y="3682703"/>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7" name="Google Shape;1367;p113"/>
          <p:cNvSpPr/>
          <p:nvPr/>
        </p:nvSpPr>
        <p:spPr>
          <a:xfrm>
            <a:off x="1375236" y="3998715"/>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8" name="Google Shape;1368;p113"/>
          <p:cNvSpPr/>
          <p:nvPr/>
        </p:nvSpPr>
        <p:spPr>
          <a:xfrm>
            <a:off x="1375236" y="4314722"/>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69" name="Google Shape;1369;p113"/>
          <p:cNvSpPr/>
          <p:nvPr/>
        </p:nvSpPr>
        <p:spPr>
          <a:xfrm>
            <a:off x="1375236" y="4630729"/>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0" name="Google Shape;1370;p113"/>
          <p:cNvSpPr/>
          <p:nvPr/>
        </p:nvSpPr>
        <p:spPr>
          <a:xfrm>
            <a:off x="1375236" y="4946736"/>
            <a:ext cx="1679098" cy="27474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1" name="Google Shape;1371;p113"/>
          <p:cNvSpPr/>
          <p:nvPr/>
        </p:nvSpPr>
        <p:spPr>
          <a:xfrm>
            <a:off x="1375236" y="5262743"/>
            <a:ext cx="1679098" cy="27474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Shape 1375"/>
        <p:cNvGrpSpPr/>
        <p:nvPr/>
      </p:nvGrpSpPr>
      <p:grpSpPr>
        <a:xfrm>
          <a:off x="0" y="0"/>
          <a:ext cx="0" cy="0"/>
          <a:chOff x="0" y="0"/>
          <a:chExt cx="0" cy="0"/>
        </a:xfrm>
      </p:grpSpPr>
      <p:sp>
        <p:nvSpPr>
          <p:cNvPr id="1376" name="Google Shape;1376;p11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203</a:t>
            </a:fld>
            <a:endParaRPr dirty="0"/>
          </a:p>
        </p:txBody>
      </p:sp>
      <p:sp>
        <p:nvSpPr>
          <p:cNvPr id="1377" name="Google Shape;1377;p11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78" name="Google Shape;1378;p114"/>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79" name="Google Shape;1379;p114"/>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0" name="Google Shape;1380;p114"/>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1" name="Google Shape;1381;p114"/>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2" name="Google Shape;1382;p114"/>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3" name="Google Shape;1383;p114"/>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4" name="Google Shape;1384;p114"/>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5" name="Google Shape;1385;p114"/>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6" name="Google Shape;1386;p114"/>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7" name="Google Shape;1387;p114"/>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8" name="Google Shape;1388;p114"/>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89" name="Google Shape;1389;p114"/>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0" name="Google Shape;1390;p114"/>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1" name="Google Shape;1391;p114"/>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92" name="Google Shape;1392;p114"/>
          <p:cNvSpPr/>
          <p:nvPr/>
        </p:nvSpPr>
        <p:spPr>
          <a:xfrm>
            <a:off x="1375236" y="5262743"/>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Shape 1396"/>
        <p:cNvGrpSpPr/>
        <p:nvPr/>
      </p:nvGrpSpPr>
      <p:grpSpPr>
        <a:xfrm>
          <a:off x="0" y="0"/>
          <a:ext cx="0" cy="0"/>
          <a:chOff x="0" y="0"/>
          <a:chExt cx="0" cy="0"/>
        </a:xfrm>
      </p:grpSpPr>
      <p:sp>
        <p:nvSpPr>
          <p:cNvPr id="1397" name="Google Shape;1397;p11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204</a:t>
            </a:fld>
            <a:endParaRPr dirty="0"/>
          </a:p>
        </p:txBody>
      </p:sp>
      <p:sp>
        <p:nvSpPr>
          <p:cNvPr id="1398" name="Google Shape;1398;p11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399" name="Google Shape;1399;p115"/>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0" name="Google Shape;1400;p115"/>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1" name="Google Shape;1401;p115"/>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2" name="Google Shape;1402;p115"/>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3" name="Google Shape;1403;p115"/>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4" name="Google Shape;1404;p115"/>
          <p:cNvSpPr/>
          <p:nvPr/>
        </p:nvSpPr>
        <p:spPr>
          <a:xfrm>
            <a:off x="1375236" y="241867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5" name="Google Shape;1405;p115"/>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6" name="Google Shape;1406;p115"/>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7" name="Google Shape;1407;p115"/>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8" name="Google Shape;1408;p115"/>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09" name="Google Shape;1409;p115"/>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0" name="Google Shape;1410;p115"/>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1" name="Google Shape;1411;p115"/>
          <p:cNvSpPr/>
          <p:nvPr/>
        </p:nvSpPr>
        <p:spPr>
          <a:xfrm>
            <a:off x="1375236" y="463072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2" name="Google Shape;1412;p115"/>
          <p:cNvSpPr/>
          <p:nvPr/>
        </p:nvSpPr>
        <p:spPr>
          <a:xfrm>
            <a:off x="1375236" y="4946736"/>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3" name="Google Shape;1413;p115"/>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14" name="Google Shape;1414;p115"/>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418"/>
        <p:cNvGrpSpPr/>
        <p:nvPr/>
      </p:nvGrpSpPr>
      <p:grpSpPr>
        <a:xfrm>
          <a:off x="0" y="0"/>
          <a:ext cx="0" cy="0"/>
          <a:chOff x="0" y="0"/>
          <a:chExt cx="0" cy="0"/>
        </a:xfrm>
      </p:grpSpPr>
      <p:sp>
        <p:nvSpPr>
          <p:cNvPr id="1419" name="Google Shape;1419;p11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205</a:t>
            </a:fld>
            <a:endParaRPr dirty="0"/>
          </a:p>
        </p:txBody>
      </p:sp>
      <p:sp>
        <p:nvSpPr>
          <p:cNvPr id="1420" name="Google Shape;1420;p11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21" name="Google Shape;1421;p116"/>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2" name="Google Shape;1422;p116"/>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3" name="Google Shape;1423;p116"/>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4" name="Google Shape;1424;p116"/>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5" name="Google Shape;1425;p116"/>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6" name="Google Shape;1426;p116"/>
          <p:cNvSpPr/>
          <p:nvPr/>
        </p:nvSpPr>
        <p:spPr>
          <a:xfrm>
            <a:off x="1375236" y="2418675"/>
            <a:ext cx="1679100" cy="274800"/>
          </a:xfrm>
          <a:prstGeom prst="rect">
            <a:avLst/>
          </a:prstGeom>
          <a:solidFill>
            <a:srgbClr val="4A86E8"/>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7" name="Google Shape;1427;p116"/>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8" name="Google Shape;1428;p116"/>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29" name="Google Shape;1429;p116"/>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0" name="Google Shape;1430;p116"/>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1" name="Google Shape;1431;p116"/>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2" name="Google Shape;1432;p116"/>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3" name="Google Shape;1433;p116"/>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4" name="Google Shape;1434;p116"/>
          <p:cNvSpPr/>
          <p:nvPr/>
        </p:nvSpPr>
        <p:spPr>
          <a:xfrm>
            <a:off x="1375236" y="4946736"/>
            <a:ext cx="1679100" cy="274800"/>
          </a:xfrm>
          <a:prstGeom prst="rect">
            <a:avLst/>
          </a:prstGeom>
          <a:solidFill>
            <a:srgbClr val="1750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5" name="Google Shape;1435;p116"/>
          <p:cNvSpPr/>
          <p:nvPr/>
        </p:nvSpPr>
        <p:spPr>
          <a:xfrm>
            <a:off x="136250" y="52684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36" name="Google Shape;1436;p116"/>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Shape 1440"/>
        <p:cNvGrpSpPr/>
        <p:nvPr/>
      </p:nvGrpSpPr>
      <p:grpSpPr>
        <a:xfrm>
          <a:off x="0" y="0"/>
          <a:ext cx="0" cy="0"/>
          <a:chOff x="0" y="0"/>
          <a:chExt cx="0" cy="0"/>
        </a:xfrm>
      </p:grpSpPr>
      <p:sp>
        <p:nvSpPr>
          <p:cNvPr id="1441" name="Google Shape;1441;p11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206</a:t>
            </a:fld>
            <a:endParaRPr dirty="0"/>
          </a:p>
        </p:txBody>
      </p:sp>
      <p:sp>
        <p:nvSpPr>
          <p:cNvPr id="1442" name="Google Shape;1442;p11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43" name="Google Shape;1443;p117"/>
          <p:cNvSpPr/>
          <p:nvPr/>
        </p:nvSpPr>
        <p:spPr>
          <a:xfrm>
            <a:off x="1375236" y="8175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4" name="Google Shape;1444;p117"/>
          <p:cNvSpPr/>
          <p:nvPr/>
        </p:nvSpPr>
        <p:spPr>
          <a:xfrm>
            <a:off x="1375236" y="11335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5" name="Google Shape;1445;p117"/>
          <p:cNvSpPr/>
          <p:nvPr/>
        </p:nvSpPr>
        <p:spPr>
          <a:xfrm>
            <a:off x="1375236" y="14495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6" name="Google Shape;1446;p117"/>
          <p:cNvSpPr/>
          <p:nvPr/>
        </p:nvSpPr>
        <p:spPr>
          <a:xfrm>
            <a:off x="1375236" y="17655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7" name="Google Shape;1447;p117"/>
          <p:cNvSpPr/>
          <p:nvPr/>
        </p:nvSpPr>
        <p:spPr>
          <a:xfrm>
            <a:off x="1375236" y="20815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8" name="Google Shape;1448;p117"/>
          <p:cNvSpPr/>
          <p:nvPr/>
        </p:nvSpPr>
        <p:spPr>
          <a:xfrm>
            <a:off x="1375236" y="2418675"/>
            <a:ext cx="1679100" cy="274800"/>
          </a:xfrm>
          <a:prstGeom prst="rect">
            <a:avLst/>
          </a:prstGeom>
          <a:solidFill>
            <a:srgbClr val="9E9E9E"/>
          </a:solidFill>
          <a:ln w="9525" cap="flat" cmpd="sng">
            <a:solidFill>
              <a:srgbClr val="808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49" name="Google Shape;1449;p117"/>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0" name="Google Shape;1450;p117"/>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1" name="Google Shape;1451;p117"/>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2" name="Google Shape;1452;p117"/>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3" name="Google Shape;1453;p117"/>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4" name="Google Shape;1454;p117"/>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5" name="Google Shape;1455;p117"/>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6" name="Google Shape;1456;p117"/>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57" name="Google Shape;1457;p117"/>
          <p:cNvSpPr/>
          <p:nvPr/>
        </p:nvSpPr>
        <p:spPr>
          <a:xfrm>
            <a:off x="245425" y="7082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sp>
        <p:nvSpPr>
          <p:cNvPr id="1462" name="Google Shape;1462;p11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207</a:t>
            </a:fld>
            <a:endParaRPr dirty="0"/>
          </a:p>
        </p:txBody>
      </p:sp>
      <p:sp>
        <p:nvSpPr>
          <p:cNvPr id="1463" name="Google Shape;1463;p11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464" name="Google Shape;1464;p118"/>
          <p:cNvSpPr/>
          <p:nvPr/>
        </p:nvSpPr>
        <p:spPr>
          <a:xfrm>
            <a:off x="1375236" y="1122337"/>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5" name="Google Shape;1465;p118"/>
          <p:cNvSpPr/>
          <p:nvPr/>
        </p:nvSpPr>
        <p:spPr>
          <a:xfrm>
            <a:off x="1375236" y="1438344"/>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6" name="Google Shape;1466;p118"/>
          <p:cNvSpPr/>
          <p:nvPr/>
        </p:nvSpPr>
        <p:spPr>
          <a:xfrm>
            <a:off x="1375236" y="1754351"/>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7" name="Google Shape;1467;p118"/>
          <p:cNvSpPr/>
          <p:nvPr/>
        </p:nvSpPr>
        <p:spPr>
          <a:xfrm>
            <a:off x="1375236" y="2070358"/>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8" name="Google Shape;1468;p118"/>
          <p:cNvSpPr/>
          <p:nvPr/>
        </p:nvSpPr>
        <p:spPr>
          <a:xfrm>
            <a:off x="1375236" y="238636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69" name="Google Shape;1469;p118"/>
          <p:cNvSpPr/>
          <p:nvPr/>
        </p:nvSpPr>
        <p:spPr>
          <a:xfrm>
            <a:off x="1375236" y="273468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0" name="Google Shape;1470;p118"/>
          <p:cNvSpPr/>
          <p:nvPr/>
        </p:nvSpPr>
        <p:spPr>
          <a:xfrm>
            <a:off x="1375236" y="3050689"/>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1" name="Google Shape;1471;p118"/>
          <p:cNvSpPr/>
          <p:nvPr/>
        </p:nvSpPr>
        <p:spPr>
          <a:xfrm>
            <a:off x="1375236" y="3366696"/>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2" name="Google Shape;1472;p118"/>
          <p:cNvSpPr/>
          <p:nvPr/>
        </p:nvSpPr>
        <p:spPr>
          <a:xfrm>
            <a:off x="1375236" y="3682703"/>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3" name="Google Shape;1473;p118"/>
          <p:cNvSpPr/>
          <p:nvPr/>
        </p:nvSpPr>
        <p:spPr>
          <a:xfrm>
            <a:off x="1375236" y="3998715"/>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4" name="Google Shape;1474;p118"/>
          <p:cNvSpPr/>
          <p:nvPr/>
        </p:nvSpPr>
        <p:spPr>
          <a:xfrm>
            <a:off x="1375236" y="4314722"/>
            <a:ext cx="1679100" cy="2748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5" name="Google Shape;1475;p118"/>
          <p:cNvSpPr/>
          <p:nvPr/>
        </p:nvSpPr>
        <p:spPr>
          <a:xfrm>
            <a:off x="1375236" y="4630729"/>
            <a:ext cx="1679100" cy="27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6" name="Google Shape;1476;p118"/>
          <p:cNvSpPr/>
          <p:nvPr/>
        </p:nvSpPr>
        <p:spPr>
          <a:xfrm>
            <a:off x="136250" y="49636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77" name="Google Shape;1477;p118"/>
          <p:cNvSpPr/>
          <p:nvPr/>
        </p:nvSpPr>
        <p:spPr>
          <a:xfrm>
            <a:off x="245425" y="1013000"/>
            <a:ext cx="4632600" cy="681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208</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1"/>
                </a:solidFill>
              </a:rPr>
              <a:t>The </a:t>
            </a:r>
            <a:r>
              <a:rPr lang="en" dirty="0"/>
              <a:t>Problematic Batch </a:t>
            </a:r>
            <a:r>
              <a:rPr lang="en" dirty="0">
                <a:solidFill>
                  <a:schemeClr val="dk1"/>
                </a:solidFill>
              </a:rPr>
              <a:t>Job</a:t>
            </a:r>
            <a:endParaRPr dirty="0">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solidFill>
                  <a:schemeClr val="accent1"/>
                </a:solidFill>
              </a:rPr>
              <a:t>Where exactly is the issue?</a:t>
            </a:r>
            <a:endParaRPr dirty="0">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99808" y="2597910"/>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31" name="Google Shape;1144;p99">
            <a:extLst>
              <a:ext uri="{FF2B5EF4-FFF2-40B4-BE49-F238E27FC236}">
                <a16:creationId xmlns:a16="http://schemas.microsoft.com/office/drawing/2014/main" id="{3816D147-450E-8198-6025-EB3D21A97CBC}"/>
              </a:ext>
            </a:extLst>
          </p:cNvPr>
          <p:cNvPicPr preferRelativeResize="0"/>
          <p:nvPr/>
        </p:nvPicPr>
        <p:blipFill>
          <a:blip r:embed="rId6">
            <a:alphaModFix/>
          </a:blip>
          <a:stretch>
            <a:fillRect/>
          </a:stretch>
        </p:blipFill>
        <p:spPr>
          <a:xfrm rot="1182378">
            <a:off x="2937292" y="2231752"/>
            <a:ext cx="601891" cy="468823"/>
          </a:xfrm>
          <a:prstGeom prst="rect">
            <a:avLst/>
          </a:prstGeom>
          <a:noFill/>
          <a:ln>
            <a:noFill/>
          </a:ln>
        </p:spPr>
      </p:pic>
      <p:pic>
        <p:nvPicPr>
          <p:cNvPr id="32" name="Google Shape;1144;p99">
            <a:extLst>
              <a:ext uri="{FF2B5EF4-FFF2-40B4-BE49-F238E27FC236}">
                <a16:creationId xmlns:a16="http://schemas.microsoft.com/office/drawing/2014/main" id="{D1223294-28EB-B530-D94D-F7C8B1EDBA67}"/>
              </a:ext>
            </a:extLst>
          </p:cNvPr>
          <p:cNvPicPr preferRelativeResize="0"/>
          <p:nvPr/>
        </p:nvPicPr>
        <p:blipFill>
          <a:blip r:embed="rId6">
            <a:alphaModFix/>
          </a:blip>
          <a:stretch>
            <a:fillRect/>
          </a:stretch>
        </p:blipFill>
        <p:spPr>
          <a:xfrm rot="1182378">
            <a:off x="7723760" y="3359645"/>
            <a:ext cx="601891" cy="468823"/>
          </a:xfrm>
          <a:prstGeom prst="rect">
            <a:avLst/>
          </a:prstGeom>
          <a:noFill/>
          <a:ln>
            <a:noFill/>
          </a:ln>
        </p:spPr>
      </p:pic>
      <p:pic>
        <p:nvPicPr>
          <p:cNvPr id="33" name="Google Shape;1144;p99">
            <a:extLst>
              <a:ext uri="{FF2B5EF4-FFF2-40B4-BE49-F238E27FC236}">
                <a16:creationId xmlns:a16="http://schemas.microsoft.com/office/drawing/2014/main" id="{F70D1E94-03A9-4631-961E-4D851E59BBD5}"/>
              </a:ext>
            </a:extLst>
          </p:cNvPr>
          <p:cNvPicPr preferRelativeResize="0"/>
          <p:nvPr/>
        </p:nvPicPr>
        <p:blipFill>
          <a:blip r:embed="rId6">
            <a:alphaModFix/>
          </a:blip>
          <a:stretch>
            <a:fillRect/>
          </a:stretch>
        </p:blipFill>
        <p:spPr>
          <a:xfrm rot="1182378">
            <a:off x="10107565" y="2694007"/>
            <a:ext cx="601891" cy="468823"/>
          </a:xfrm>
          <a:prstGeom prst="rect">
            <a:avLst/>
          </a:prstGeom>
          <a:noFill/>
          <a:ln>
            <a:noFill/>
          </a:ln>
        </p:spPr>
      </p:pic>
      <p:pic>
        <p:nvPicPr>
          <p:cNvPr id="34" name="Google Shape;1144;p99">
            <a:extLst>
              <a:ext uri="{FF2B5EF4-FFF2-40B4-BE49-F238E27FC236}">
                <a16:creationId xmlns:a16="http://schemas.microsoft.com/office/drawing/2014/main" id="{B0D26D46-521B-67AD-7115-32804B2B4989}"/>
              </a:ext>
            </a:extLst>
          </p:cNvPr>
          <p:cNvPicPr preferRelativeResize="0"/>
          <p:nvPr/>
        </p:nvPicPr>
        <p:blipFill>
          <a:blip r:embed="rId6">
            <a:alphaModFix/>
          </a:blip>
          <a:stretch>
            <a:fillRect/>
          </a:stretch>
        </p:blipFill>
        <p:spPr>
          <a:xfrm rot="1182378">
            <a:off x="5100767" y="3736938"/>
            <a:ext cx="601891" cy="468823"/>
          </a:xfrm>
          <a:prstGeom prst="rect">
            <a:avLst/>
          </a:prstGeom>
          <a:noFill/>
          <a:ln>
            <a:noFill/>
          </a:ln>
        </p:spPr>
      </p:pic>
      <p:pic>
        <p:nvPicPr>
          <p:cNvPr id="35" name="Google Shape;1144;p99">
            <a:extLst>
              <a:ext uri="{FF2B5EF4-FFF2-40B4-BE49-F238E27FC236}">
                <a16:creationId xmlns:a16="http://schemas.microsoft.com/office/drawing/2014/main" id="{87159DD7-EA3B-C35E-F9BA-F802540A87CB}"/>
              </a:ext>
            </a:extLst>
          </p:cNvPr>
          <p:cNvPicPr preferRelativeResize="0"/>
          <p:nvPr/>
        </p:nvPicPr>
        <p:blipFill>
          <a:blip r:embed="rId6">
            <a:alphaModFix/>
          </a:blip>
          <a:stretch>
            <a:fillRect/>
          </a:stretch>
        </p:blipFill>
        <p:spPr>
          <a:xfrm rot="1182378">
            <a:off x="3213206" y="4527668"/>
            <a:ext cx="601891" cy="468823"/>
          </a:xfrm>
          <a:prstGeom prst="rect">
            <a:avLst/>
          </a:prstGeom>
          <a:noFill/>
          <a:ln>
            <a:noFill/>
          </a:ln>
        </p:spPr>
      </p:pic>
    </p:spTree>
    <p:extLst>
      <p:ext uri="{BB962C8B-B14F-4D97-AF65-F5344CB8AC3E}">
        <p14:creationId xmlns:p14="http://schemas.microsoft.com/office/powerpoint/2010/main" val="39656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3671175" y="1630498"/>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Where’s the Bug?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1522692" y="1527588"/>
            <a:ext cx="3151925" cy="4537221"/>
          </a:xfrm>
          <a:prstGeom prst="rect">
            <a:avLst/>
          </a:prstGeom>
          <a:noFill/>
          <a:ln>
            <a:noFill/>
          </a:ln>
        </p:spPr>
      </p:pic>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6436139" y="1937532"/>
            <a:ext cx="44021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94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564" name="Google Shape;564;p68"/>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The Problem</a:t>
            </a:r>
            <a:endParaRPr dirty="0"/>
          </a:p>
        </p:txBody>
      </p:sp>
      <p:sp>
        <p:nvSpPr>
          <p:cNvPr id="565" name="Google Shape;565;p68"/>
          <p:cNvSpPr txBox="1">
            <a:spLocks noGrp="1"/>
          </p:cNvSpPr>
          <p:nvPr>
            <p:ph type="subTitle" idx="1"/>
          </p:nvPr>
        </p:nvSpPr>
        <p:spPr>
          <a:xfrm>
            <a:off x="835084" y="11191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The PANDEMIC_RECOVERY table</a:t>
            </a:r>
            <a:endParaRPr/>
          </a:p>
        </p:txBody>
      </p:sp>
      <p:graphicFrame>
        <p:nvGraphicFramePr>
          <p:cNvPr id="566" name="Google Shape;566;p68"/>
          <p:cNvGraphicFramePr/>
          <p:nvPr>
            <p:extLst>
              <p:ext uri="{D42A27DB-BD31-4B8C-83A1-F6EECF244321}">
                <p14:modId xmlns:p14="http://schemas.microsoft.com/office/powerpoint/2010/main" val="1089237210"/>
              </p:ext>
            </p:extLst>
          </p:nvPr>
        </p:nvGraphicFramePr>
        <p:xfrm>
          <a:off x="513288" y="2484213"/>
          <a:ext cx="11968388" cy="1097250"/>
        </p:xfrm>
        <a:graphic>
          <a:graphicData uri="http://schemas.openxmlformats.org/drawingml/2006/table">
            <a:tbl>
              <a:tblPr>
                <a:noFill/>
                <a:tableStyleId>{D7E440C0-9F9F-4B7A-B09E-0B7364B92A36}</a:tableStyleId>
              </a:tblPr>
              <a:tblGrid>
                <a:gridCol w="2435513">
                  <a:extLst>
                    <a:ext uri="{9D8B030D-6E8A-4147-A177-3AD203B41FA5}">
                      <a16:colId xmlns:a16="http://schemas.microsoft.com/office/drawing/2014/main" val="20000"/>
                    </a:ext>
                  </a:extLst>
                </a:gridCol>
                <a:gridCol w="1906575">
                  <a:extLst>
                    <a:ext uri="{9D8B030D-6E8A-4147-A177-3AD203B41FA5}">
                      <a16:colId xmlns:a16="http://schemas.microsoft.com/office/drawing/2014/main" val="20001"/>
                    </a:ext>
                  </a:extLst>
                </a:gridCol>
                <a:gridCol w="1906575">
                  <a:extLst>
                    <a:ext uri="{9D8B030D-6E8A-4147-A177-3AD203B41FA5}">
                      <a16:colId xmlns:a16="http://schemas.microsoft.com/office/drawing/2014/main" val="20002"/>
                    </a:ext>
                  </a:extLst>
                </a:gridCol>
                <a:gridCol w="1906575">
                  <a:extLst>
                    <a:ext uri="{9D8B030D-6E8A-4147-A177-3AD203B41FA5}">
                      <a16:colId xmlns:a16="http://schemas.microsoft.com/office/drawing/2014/main" val="20003"/>
                    </a:ext>
                  </a:extLst>
                </a:gridCol>
                <a:gridCol w="1906575">
                  <a:extLst>
                    <a:ext uri="{9D8B030D-6E8A-4147-A177-3AD203B41FA5}">
                      <a16:colId xmlns:a16="http://schemas.microsoft.com/office/drawing/2014/main" val="20004"/>
                    </a:ext>
                  </a:extLst>
                </a:gridCol>
                <a:gridCol w="1906575">
                  <a:extLst>
                    <a:ext uri="{9D8B030D-6E8A-4147-A177-3AD203B41FA5}">
                      <a16:colId xmlns:a16="http://schemas.microsoft.com/office/drawing/2014/main" val="20005"/>
                    </a:ext>
                  </a:extLst>
                </a:gridCol>
              </a:tblGrid>
              <a:tr h="548625">
                <a:tc>
                  <a:txBody>
                    <a:bodyPr/>
                    <a:lstStyle/>
                    <a:p>
                      <a:pPr marL="0" lvl="0" indent="0" algn="l" rtl="0">
                        <a:spcBef>
                          <a:spcPts val="0"/>
                        </a:spcBef>
                        <a:spcAft>
                          <a:spcPts val="0"/>
                        </a:spcAft>
                        <a:buNone/>
                      </a:pPr>
                      <a:r>
                        <a:rPr lang="en" sz="1600" b="0" i="0" dirty="0" err="1">
                          <a:solidFill>
                            <a:schemeClr val="bg1"/>
                          </a:solidFill>
                          <a:latin typeface="DM Sans" pitchFamily="2" charset="77"/>
                        </a:rPr>
                        <a:t>business_name</a:t>
                      </a:r>
                      <a:endParaRPr sz="1600" b="1" dirty="0">
                        <a:solidFill>
                          <a:schemeClr val="bg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review_count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tip_count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checkin_count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600" b="0" i="0" dirty="0" err="1">
                          <a:solidFill>
                            <a:schemeClr val="bg1"/>
                          </a:solidFill>
                          <a:latin typeface="DM Sans" pitchFamily="2" charset="77"/>
                        </a:rPr>
                        <a:t>interaction_count</a:t>
                      </a:r>
                      <a:endParaRPr sz="1600" b="1" dirty="0">
                        <a:solidFill>
                          <a:schemeClr val="bg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accent5"/>
                    </a:solidFill>
                  </a:tcPr>
                </a:tc>
                <a:tc>
                  <a:txBody>
                    <a:bodyPr/>
                    <a:lstStyle/>
                    <a:p>
                      <a:pPr marL="0" lvl="0" indent="0" algn="l" rtl="0">
                        <a:spcBef>
                          <a:spcPts val="0"/>
                        </a:spcBef>
                        <a:spcAft>
                          <a:spcPts val="0"/>
                        </a:spcAft>
                        <a:buNone/>
                      </a:pPr>
                      <a:r>
                        <a:rPr lang="en" sz="1600" b="0" i="0" dirty="0">
                          <a:solidFill>
                            <a:schemeClr val="bg1"/>
                          </a:solidFill>
                          <a:latin typeface="DM Sans" pitchFamily="2" charset="77"/>
                        </a:rPr>
                        <a:t>date</a:t>
                      </a:r>
                      <a:endParaRPr sz="1600" b="1" dirty="0">
                        <a:solidFill>
                          <a:schemeClr val="bg1"/>
                        </a:solidFill>
                        <a:latin typeface="DM Sans" pitchFamily="2" charset="77"/>
                      </a:endParaRPr>
                    </a:p>
                  </a:txBody>
                  <a:tcPr marL="91425" marR="91425" marT="91425" marB="91425">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1200" b="0" i="0" dirty="0">
                          <a:solidFill>
                            <a:schemeClr val="dk1"/>
                          </a:solidFill>
                          <a:latin typeface="DM Sans" pitchFamily="2" charset="77"/>
                        </a:rPr>
                        <a:t>Perkiomen Valley Brewery</a:t>
                      </a:r>
                      <a:endParaRPr sz="1200" dirty="0">
                        <a:solidFill>
                          <a:schemeClr val="dk1"/>
                        </a:solidFill>
                        <a:latin typeface="DM Sans" pitchFamily="2" charset="77"/>
                      </a:endParaRPr>
                    </a:p>
                  </a:txBody>
                  <a:tcPr marL="91425" marR="91425" marT="91425" marB="91425">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1</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3</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6</a:t>
                      </a:r>
                      <a:endParaRPr sz="1600" dirty="0">
                        <a:solidFill>
                          <a:schemeClr val="dk1"/>
                        </a:solidFill>
                        <a:latin typeface="DM Sans" pitchFamily="2" charset="77"/>
                      </a:endParaRPr>
                    </a:p>
                  </a:txBody>
                  <a:tcPr marL="91425" marR="91425" marT="91425" marB="91425">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1600" b="0" i="0" dirty="0">
                          <a:solidFill>
                            <a:schemeClr val="dk1"/>
                          </a:solidFill>
                          <a:latin typeface="DM Sans" pitchFamily="2" charset="77"/>
                        </a:rPr>
                        <a:t>2022-06-28</a:t>
                      </a:r>
                      <a:endParaRPr sz="1600" dirty="0">
                        <a:solidFill>
                          <a:schemeClr val="dk1"/>
                        </a:solidFill>
                        <a:latin typeface="DM Sans" pitchFamily="2" charset="77"/>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3226173"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4</a:t>
            </a:r>
            <a:endParaRPr sz="2000" dirty="0">
              <a:solidFill>
                <a:schemeClr val="accent1"/>
              </a:solidFill>
              <a:latin typeface="DM Sans" pitchFamily="2" charset="77"/>
              <a:ea typeface="DM Sans"/>
              <a:cs typeface="DM Sans"/>
              <a:sym typeface="DM Sans"/>
            </a:endParaRPr>
          </a:p>
        </p:txBody>
      </p:sp>
      <p:sp>
        <p:nvSpPr>
          <p:cNvPr id="568" name="Google Shape;568;p68"/>
          <p:cNvSpPr/>
          <p:nvPr/>
        </p:nvSpPr>
        <p:spPr>
          <a:xfrm>
            <a:off x="2997573" y="3159068"/>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69" name="Google Shape;569;p68"/>
          <p:cNvSpPr/>
          <p:nvPr/>
        </p:nvSpPr>
        <p:spPr>
          <a:xfrm>
            <a:off x="8679723" y="3152093"/>
            <a:ext cx="228600" cy="171450"/>
          </a:xfrm>
          <a:custGeom>
            <a:avLst/>
            <a:gdLst/>
            <a:ahLst/>
            <a:cxnLst/>
            <a:rect l="l" t="t" r="r" b="b"/>
            <a:pathLst>
              <a:path w="9144" h="6858" extrusionOk="0">
                <a:moveTo>
                  <a:pt x="9144" y="0"/>
                </a:moveTo>
                <a:cubicBezTo>
                  <a:pt x="5974" y="2113"/>
                  <a:pt x="3408" y="5154"/>
                  <a:pt x="0" y="6858"/>
                </a:cubicBezTo>
              </a:path>
            </a:pathLst>
          </a:custGeom>
          <a:noFill/>
          <a:ln w="28575" cap="flat" cmpd="sng">
            <a:solidFill>
              <a:schemeClr val="accent1"/>
            </a:solidFill>
            <a:prstDash val="solid"/>
            <a:round/>
            <a:headEnd type="none" w="med" len="med"/>
            <a:tailEnd type="none" w="med" len="med"/>
          </a:ln>
        </p:spPr>
      </p:sp>
      <p:sp>
        <p:nvSpPr>
          <p:cNvPr id="570" name="Google Shape;570;p68"/>
          <p:cNvSpPr txBox="1"/>
          <p:nvPr/>
        </p:nvSpPr>
        <p:spPr>
          <a:xfrm>
            <a:off x="8965698" y="3067718"/>
            <a:ext cx="51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accent1"/>
                </a:solidFill>
                <a:latin typeface="DM Sans" pitchFamily="2" charset="77"/>
                <a:ea typeface="DM Sans"/>
                <a:cs typeface="DM Sans"/>
                <a:sym typeface="DM Sans"/>
              </a:rPr>
              <a:t>8</a:t>
            </a:r>
            <a:endParaRPr sz="2000" dirty="0">
              <a:solidFill>
                <a:schemeClr val="accent1"/>
              </a:solidFill>
              <a:latin typeface="DM Sans" pitchFamily="2" charset="77"/>
              <a:ea typeface="DM Sans"/>
              <a:cs typeface="DM Sans"/>
              <a:sym typeface="DM Sans"/>
            </a:endParaRPr>
          </a:p>
        </p:txBody>
      </p:sp>
      <p:sp>
        <p:nvSpPr>
          <p:cNvPr id="571" name="Google Shape;571;p6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9" name="Google Shape;1169;p102"/>
          <p:cNvSpPr/>
          <p:nvPr/>
        </p:nvSpPr>
        <p:spPr>
          <a:xfrm>
            <a:off x="6983091" y="-6939666"/>
            <a:ext cx="4746565" cy="12702671"/>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pic>
        <p:nvPicPr>
          <p:cNvPr id="1174" name="Google Shape;1174;p102"/>
          <p:cNvPicPr preferRelativeResize="0"/>
          <p:nvPr/>
        </p:nvPicPr>
        <p:blipFill>
          <a:blip r:embed="rId3">
            <a:alphaModFix/>
          </a:blip>
          <a:stretch>
            <a:fillRect/>
          </a:stretch>
        </p:blipFill>
        <p:spPr>
          <a:xfrm>
            <a:off x="1522691" y="-7241470"/>
            <a:ext cx="9243631" cy="13306280"/>
          </a:xfrm>
          <a:prstGeom prst="rect">
            <a:avLst/>
          </a:prstGeom>
          <a:noFill/>
          <a:ln>
            <a:noFill/>
          </a:ln>
        </p:spPr>
      </p:pic>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210</a:t>
            </a:fld>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098" name="Picture 2">
            <a:extLst>
              <a:ext uri="{FF2B5EF4-FFF2-40B4-BE49-F238E27FC236}">
                <a16:creationId xmlns:a16="http://schemas.microsoft.com/office/drawing/2014/main" id="{338AE1FF-A1A8-3C1B-DD2E-8D63C658F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85465">
            <a:off x="7119861" y="3946379"/>
            <a:ext cx="1167518" cy="90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1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211</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8" name="5-Point Star 17">
            <a:extLst>
              <a:ext uri="{FF2B5EF4-FFF2-40B4-BE49-F238E27FC236}">
                <a16:creationId xmlns:a16="http://schemas.microsoft.com/office/drawing/2014/main" id="{7F53ADCF-53E7-F29C-3EF8-8EC02ECBCAD0}"/>
              </a:ext>
            </a:extLst>
          </p:cNvPr>
          <p:cNvSpPr/>
          <p:nvPr/>
        </p:nvSpPr>
        <p:spPr>
          <a:xfrm>
            <a:off x="16587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5-Point Star 18">
            <a:extLst>
              <a:ext uri="{FF2B5EF4-FFF2-40B4-BE49-F238E27FC236}">
                <a16:creationId xmlns:a16="http://schemas.microsoft.com/office/drawing/2014/main" id="{9359CBF8-D96E-A35C-6F0D-E284CDA36750}"/>
              </a:ext>
            </a:extLst>
          </p:cNvPr>
          <p:cNvSpPr/>
          <p:nvPr/>
        </p:nvSpPr>
        <p:spPr>
          <a:xfrm>
            <a:off x="2702305"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1" name="Graphic 20" descr="Checkbox Checked with solid fill">
            <a:extLst>
              <a:ext uri="{FF2B5EF4-FFF2-40B4-BE49-F238E27FC236}">
                <a16:creationId xmlns:a16="http://schemas.microsoft.com/office/drawing/2014/main" id="{020934EB-2DC1-CA15-8DBD-81ADF46C2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743" y="2256402"/>
            <a:ext cx="462358" cy="462358"/>
          </a:xfrm>
          <a:prstGeom prst="rect">
            <a:avLst/>
          </a:prstGeom>
        </p:spPr>
      </p:pic>
      <p:pic>
        <p:nvPicPr>
          <p:cNvPr id="22" name="Graphic 21" descr="Checkbox Checked with solid fill">
            <a:extLst>
              <a:ext uri="{FF2B5EF4-FFF2-40B4-BE49-F238E27FC236}">
                <a16:creationId xmlns:a16="http://schemas.microsoft.com/office/drawing/2014/main" id="{F9013C90-9E11-B3D1-382D-5F5F73AC03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2415" y="3068424"/>
            <a:ext cx="462358" cy="462358"/>
          </a:xfrm>
          <a:prstGeom prst="rect">
            <a:avLst/>
          </a:prstGeom>
        </p:spPr>
      </p:pic>
      <p:sp>
        <p:nvSpPr>
          <p:cNvPr id="23" name="5-Point Star 22">
            <a:extLst>
              <a:ext uri="{FF2B5EF4-FFF2-40B4-BE49-F238E27FC236}">
                <a16:creationId xmlns:a16="http://schemas.microsoft.com/office/drawing/2014/main" id="{7DED7138-149D-346F-3995-D584E7220643}"/>
              </a:ext>
            </a:extLst>
          </p:cNvPr>
          <p:cNvSpPr/>
          <p:nvPr/>
        </p:nvSpPr>
        <p:spPr>
          <a:xfrm>
            <a:off x="7451563"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5-Point Star 23">
            <a:extLst>
              <a:ext uri="{FF2B5EF4-FFF2-40B4-BE49-F238E27FC236}">
                <a16:creationId xmlns:a16="http://schemas.microsoft.com/office/drawing/2014/main" id="{AEC02CDC-0F92-7EA9-F6B7-8EFAFB724136}"/>
              </a:ext>
            </a:extLst>
          </p:cNvPr>
          <p:cNvSpPr/>
          <p:nvPr/>
        </p:nvSpPr>
        <p:spPr>
          <a:xfrm>
            <a:off x="8561767" y="2862471"/>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5" name="Graphic 24" descr="Checkbox Checked with solid fill">
            <a:extLst>
              <a:ext uri="{FF2B5EF4-FFF2-40B4-BE49-F238E27FC236}">
                <a16:creationId xmlns:a16="http://schemas.microsoft.com/office/drawing/2014/main" id="{26F132C0-BB30-DFC7-4244-066089572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8480" y="2260490"/>
            <a:ext cx="462358" cy="462358"/>
          </a:xfrm>
          <a:prstGeom prst="rect">
            <a:avLst/>
          </a:prstGeom>
        </p:spPr>
      </p:pic>
      <p:pic>
        <p:nvPicPr>
          <p:cNvPr id="26" name="Graphic 25" descr="Checkbox Checked with solid fill">
            <a:extLst>
              <a:ext uri="{FF2B5EF4-FFF2-40B4-BE49-F238E27FC236}">
                <a16:creationId xmlns:a16="http://schemas.microsoft.com/office/drawing/2014/main" id="{2FD5F01C-5E17-06C7-337B-355EE9DB5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02342" y="3110949"/>
            <a:ext cx="462358" cy="462358"/>
          </a:xfrm>
          <a:prstGeom prst="rect">
            <a:avLst/>
          </a:prstGeom>
        </p:spPr>
      </p:pic>
      <p:sp>
        <p:nvSpPr>
          <p:cNvPr id="27" name="TextBox 26">
            <a:extLst>
              <a:ext uri="{FF2B5EF4-FFF2-40B4-BE49-F238E27FC236}">
                <a16:creationId xmlns:a16="http://schemas.microsoft.com/office/drawing/2014/main" id="{0FEEB19A-EAE8-B1CD-3D5A-F13A7006FBAC}"/>
              </a:ext>
            </a:extLst>
          </p:cNvPr>
          <p:cNvSpPr txBox="1"/>
          <p:nvPr/>
        </p:nvSpPr>
        <p:spPr>
          <a:xfrm>
            <a:off x="1272209" y="3975652"/>
            <a:ext cx="3201517"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2</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4</a:t>
            </a:r>
          </a:p>
        </p:txBody>
      </p:sp>
      <p:cxnSp>
        <p:nvCxnSpPr>
          <p:cNvPr id="29" name="Straight Connector 28">
            <a:extLst>
              <a:ext uri="{FF2B5EF4-FFF2-40B4-BE49-F238E27FC236}">
                <a16:creationId xmlns:a16="http://schemas.microsoft.com/office/drawing/2014/main" id="{17FDCE66-2B23-D44E-4BFC-D7C224AF403B}"/>
              </a:ext>
            </a:extLst>
          </p:cNvPr>
          <p:cNvCxnSpPr/>
          <p:nvPr/>
        </p:nvCxnSpPr>
        <p:spPr>
          <a:xfrm>
            <a:off x="1272209"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1" name="Graphic 30" descr="Add with solid fill">
            <a:extLst>
              <a:ext uri="{FF2B5EF4-FFF2-40B4-BE49-F238E27FC236}">
                <a16:creationId xmlns:a16="http://schemas.microsoft.com/office/drawing/2014/main" id="{995C6242-020E-3DBA-1761-79714EE984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982" y="4300111"/>
            <a:ext cx="271462" cy="271462"/>
          </a:xfrm>
          <a:prstGeom prst="rect">
            <a:avLst/>
          </a:prstGeom>
        </p:spPr>
      </p:pic>
      <p:sp>
        <p:nvSpPr>
          <p:cNvPr id="32" name="TextBox 31">
            <a:extLst>
              <a:ext uri="{FF2B5EF4-FFF2-40B4-BE49-F238E27FC236}">
                <a16:creationId xmlns:a16="http://schemas.microsoft.com/office/drawing/2014/main" id="{8098F823-BDB2-0AE9-527E-14526A3E8481}"/>
              </a:ext>
            </a:extLst>
          </p:cNvPr>
          <p:cNvSpPr txBox="1"/>
          <p:nvPr/>
        </p:nvSpPr>
        <p:spPr>
          <a:xfrm>
            <a:off x="7325026" y="3975652"/>
            <a:ext cx="3198311" cy="920380"/>
          </a:xfrm>
          <a:prstGeom prst="rect">
            <a:avLst/>
          </a:prstGeom>
          <a:noFill/>
        </p:spPr>
        <p:txBody>
          <a:bodyPr wrap="none" rtlCol="0">
            <a:spAutoFit/>
          </a:bodyPr>
          <a:lstStyle/>
          <a:p>
            <a:r>
              <a:rPr lang="en-US" sz="1600" dirty="0" err="1">
                <a:solidFill>
                  <a:schemeClr val="tx1"/>
                </a:solidFill>
                <a:latin typeface="DM Mono" panose="020B0509040201040103" pitchFamily="49" charset="77"/>
              </a:rPr>
              <a:t>num_checkins</a:t>
            </a:r>
            <a:r>
              <a:rPr lang="en-US" sz="1600" dirty="0">
                <a:solidFill>
                  <a:schemeClr val="tx1"/>
                </a:solidFill>
                <a:latin typeface="DM Mono" panose="020B0509040201040103" pitchFamily="49" charset="77"/>
              </a:rPr>
              <a:t>: 	 2</a:t>
            </a:r>
          </a:p>
          <a:p>
            <a:r>
              <a:rPr lang="en-US" sz="1600" dirty="0" err="1">
                <a:solidFill>
                  <a:schemeClr val="tx1"/>
                </a:solidFill>
                <a:latin typeface="DM Mono" panose="020B0509040201040103" pitchFamily="49" charset="77"/>
              </a:rPr>
              <a:t>num_reviews</a:t>
            </a:r>
            <a:r>
              <a:rPr lang="en-US" sz="1600" dirty="0">
                <a:solidFill>
                  <a:schemeClr val="tx1"/>
                </a:solidFill>
                <a:latin typeface="DM Mono" panose="020B0509040201040103" pitchFamily="49" charset="77"/>
              </a:rPr>
              <a:t>:	 1</a:t>
            </a:r>
          </a:p>
          <a:p>
            <a:pPr>
              <a:lnSpc>
                <a:spcPct val="150000"/>
              </a:lnSpc>
            </a:pPr>
            <a:r>
              <a:rPr lang="en-US" sz="1600" dirty="0" err="1">
                <a:solidFill>
                  <a:schemeClr val="tx1"/>
                </a:solidFill>
                <a:latin typeface="DM Mono" panose="020B0509040201040103" pitchFamily="49" charset="77"/>
              </a:rPr>
              <a:t>num_interactions</a:t>
            </a:r>
            <a:r>
              <a:rPr lang="en-US" sz="1600" dirty="0">
                <a:solidFill>
                  <a:schemeClr val="tx1"/>
                </a:solidFill>
                <a:latin typeface="DM Mono" panose="020B0509040201040103" pitchFamily="49" charset="77"/>
              </a:rPr>
              <a:t>:	 3</a:t>
            </a:r>
          </a:p>
        </p:txBody>
      </p:sp>
      <p:cxnSp>
        <p:nvCxnSpPr>
          <p:cNvPr id="33" name="Straight Connector 32">
            <a:extLst>
              <a:ext uri="{FF2B5EF4-FFF2-40B4-BE49-F238E27FC236}">
                <a16:creationId xmlns:a16="http://schemas.microsoft.com/office/drawing/2014/main" id="{951E22A2-BFD6-D5EF-3A12-9FF345E806E1}"/>
              </a:ext>
            </a:extLst>
          </p:cNvPr>
          <p:cNvCxnSpPr/>
          <p:nvPr/>
        </p:nvCxnSpPr>
        <p:spPr>
          <a:xfrm>
            <a:off x="7325026" y="4581939"/>
            <a:ext cx="2202847" cy="0"/>
          </a:xfrm>
          <a:prstGeom prst="line">
            <a:avLst/>
          </a:prstGeom>
        </p:spPr>
        <p:style>
          <a:lnRef idx="1">
            <a:schemeClr val="dk1"/>
          </a:lnRef>
          <a:fillRef idx="0">
            <a:schemeClr val="dk1"/>
          </a:fillRef>
          <a:effectRef idx="0">
            <a:schemeClr val="dk1"/>
          </a:effectRef>
          <a:fontRef idx="minor">
            <a:schemeClr val="tx1"/>
          </a:fontRef>
        </p:style>
      </p:cxnSp>
      <p:pic>
        <p:nvPicPr>
          <p:cNvPr id="34" name="Graphic 33" descr="Add with solid fill">
            <a:extLst>
              <a:ext uri="{FF2B5EF4-FFF2-40B4-BE49-F238E27FC236}">
                <a16:creationId xmlns:a16="http://schemas.microsoft.com/office/drawing/2014/main" id="{13D6F26D-D796-4A55-831D-4D5CED00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5799" y="4300111"/>
            <a:ext cx="271462" cy="271462"/>
          </a:xfrm>
          <a:prstGeom prst="rect">
            <a:avLst/>
          </a:prstGeom>
        </p:spPr>
      </p:pic>
      <p:sp>
        <p:nvSpPr>
          <p:cNvPr id="35" name="5-Point Star 34">
            <a:extLst>
              <a:ext uri="{FF2B5EF4-FFF2-40B4-BE49-F238E27FC236}">
                <a16:creationId xmlns:a16="http://schemas.microsoft.com/office/drawing/2014/main" id="{9687FCCD-4419-437E-A87E-E334232F73E5}"/>
              </a:ext>
            </a:extLst>
          </p:cNvPr>
          <p:cNvSpPr/>
          <p:nvPr/>
        </p:nvSpPr>
        <p:spPr>
          <a:xfrm>
            <a:off x="2238532" y="3178679"/>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6" name="5-Point Star 35">
            <a:extLst>
              <a:ext uri="{FF2B5EF4-FFF2-40B4-BE49-F238E27FC236}">
                <a16:creationId xmlns:a16="http://schemas.microsoft.com/office/drawing/2014/main" id="{2FEDEC51-5BAB-64CE-0EC8-144861B976FF}"/>
              </a:ext>
            </a:extLst>
          </p:cNvPr>
          <p:cNvSpPr/>
          <p:nvPr/>
        </p:nvSpPr>
        <p:spPr>
          <a:xfrm>
            <a:off x="8232450" y="3175364"/>
            <a:ext cx="248478" cy="24847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396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 calcmode="lin" valueType="num">
                                      <p:cBhvr>
                                        <p:cTn id="22" dur="500" fill="hold"/>
                                        <p:tgtEl>
                                          <p:spTgt spid="35"/>
                                        </p:tgtEl>
                                        <p:attrNameLst>
                                          <p:attrName>style.rotation</p:attrName>
                                        </p:attrNameLst>
                                      </p:cBhvr>
                                      <p:tavLst>
                                        <p:tav tm="0">
                                          <p:val>
                                            <p:fltVal val="360"/>
                                          </p:val>
                                        </p:tav>
                                        <p:tav tm="100000">
                                          <p:val>
                                            <p:fltVal val="0"/>
                                          </p:val>
                                        </p:tav>
                                      </p:tavLst>
                                    </p:anim>
                                    <p:animEffect transition="in" filter="fade">
                                      <p:cBhvr>
                                        <p:cTn id="23" dur="500"/>
                                        <p:tgtEl>
                                          <p:spTgt spid="35"/>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 calcmode="lin" valueType="num">
                                      <p:cBhvr>
                                        <p:cTn id="28" dur="500" fill="hold"/>
                                        <p:tgtEl>
                                          <p:spTgt spid="36"/>
                                        </p:tgtEl>
                                        <p:attrNameLst>
                                          <p:attrName>style.rotation</p:attrName>
                                        </p:attrNameLst>
                                      </p:cBhvr>
                                      <p:tavLst>
                                        <p:tav tm="0">
                                          <p:val>
                                            <p:fltVal val="360"/>
                                          </p:val>
                                        </p:tav>
                                        <p:tav tm="100000">
                                          <p:val>
                                            <p:fltVal val="0"/>
                                          </p:val>
                                        </p:tav>
                                      </p:tavLst>
                                    </p:anim>
                                    <p:animEffect transition="in" filter="fade">
                                      <p:cBhvr>
                                        <p:cTn id="29" dur="500"/>
                                        <p:tgtEl>
                                          <p:spTgt spid="36"/>
                                        </p:tgtEl>
                                      </p:cBhvr>
                                    </p:animEffect>
                                  </p:childTnLst>
                                </p:cTn>
                              </p:par>
                            </p:childTnLst>
                          </p:cTn>
                        </p:par>
                        <p:par>
                          <p:cTn id="30" fill="hold">
                            <p:stCondLst>
                              <p:cond delay="10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 calcmode="lin" valueType="num">
                                      <p:cBhvr>
                                        <p:cTn id="41" dur="500" fill="hold"/>
                                        <p:tgtEl>
                                          <p:spTgt spid="24"/>
                                        </p:tgtEl>
                                        <p:attrNameLst>
                                          <p:attrName>style.rotation</p:attrName>
                                        </p:attrNameLst>
                                      </p:cBhvr>
                                      <p:tavLst>
                                        <p:tav tm="0">
                                          <p:val>
                                            <p:fltVal val="360"/>
                                          </p:val>
                                        </p:tav>
                                        <p:tav tm="100000">
                                          <p:val>
                                            <p:fltVal val="0"/>
                                          </p:val>
                                        </p:tav>
                                      </p:tavLst>
                                    </p:anim>
                                    <p:animEffect transition="in" filter="fade">
                                      <p:cBhvr>
                                        <p:cTn id="42" dur="500"/>
                                        <p:tgtEl>
                                          <p:spTgt spid="24"/>
                                        </p:tgtEl>
                                      </p:cBhvr>
                                    </p:animEffect>
                                  </p:childTnLst>
                                </p:cTn>
                              </p:par>
                            </p:childTnLst>
                          </p:cTn>
                        </p:par>
                        <p:par>
                          <p:cTn id="43" fill="hold">
                            <p:stCondLst>
                              <p:cond delay="1500"/>
                            </p:stCondLst>
                            <p:childTnLst>
                              <p:par>
                                <p:cTn id="44" presetID="49" presetClass="entr" presetSubtype="0" decel="10000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 calcmode="lin" valueType="num">
                                      <p:cBhvr>
                                        <p:cTn id="48" dur="500" fill="hold"/>
                                        <p:tgtEl>
                                          <p:spTgt spid="21"/>
                                        </p:tgtEl>
                                        <p:attrNameLst>
                                          <p:attrName>style.rotation</p:attrName>
                                        </p:attrNameLst>
                                      </p:cBhvr>
                                      <p:tavLst>
                                        <p:tav tm="0">
                                          <p:val>
                                            <p:fltVal val="360"/>
                                          </p:val>
                                        </p:tav>
                                        <p:tav tm="100000">
                                          <p:val>
                                            <p:fltVal val="0"/>
                                          </p:val>
                                        </p:tav>
                                      </p:tavLst>
                                    </p:anim>
                                    <p:animEffect transition="in" filter="fade">
                                      <p:cBhvr>
                                        <p:cTn id="49" dur="500"/>
                                        <p:tgtEl>
                                          <p:spTgt spid="21"/>
                                        </p:tgtEl>
                                      </p:cBhvr>
                                    </p:animEffect>
                                  </p:childTnLst>
                                </p:cTn>
                              </p:par>
                              <p:par>
                                <p:cTn id="50" presetID="49" presetClass="entr" presetSubtype="0" decel="10000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2000"/>
                            </p:stCondLst>
                            <p:childTnLst>
                              <p:par>
                                <p:cTn id="57" presetID="49" presetClass="entr" presetSubtype="0" decel="10000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 calcmode="lin" valueType="num">
                                      <p:cBhvr>
                                        <p:cTn id="61" dur="500" fill="hold"/>
                                        <p:tgtEl>
                                          <p:spTgt spid="22"/>
                                        </p:tgtEl>
                                        <p:attrNameLst>
                                          <p:attrName>style.rotation</p:attrName>
                                        </p:attrNameLst>
                                      </p:cBhvr>
                                      <p:tavLst>
                                        <p:tav tm="0">
                                          <p:val>
                                            <p:fltVal val="360"/>
                                          </p:val>
                                        </p:tav>
                                        <p:tav tm="100000">
                                          <p:val>
                                            <p:fltVal val="0"/>
                                          </p:val>
                                        </p:tav>
                                      </p:tavLst>
                                    </p:anim>
                                    <p:animEffect transition="in" filter="fade">
                                      <p:cBhvr>
                                        <p:cTn id="62" dur="500"/>
                                        <p:tgtEl>
                                          <p:spTgt spid="22"/>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 calcmode="lin" valueType="num">
                                      <p:cBhvr>
                                        <p:cTn id="67" dur="500" fill="hold"/>
                                        <p:tgtEl>
                                          <p:spTgt spid="26"/>
                                        </p:tgtEl>
                                        <p:attrNameLst>
                                          <p:attrName>style.rotation</p:attrName>
                                        </p:attrNameLst>
                                      </p:cBhvr>
                                      <p:tavLst>
                                        <p:tav tm="0">
                                          <p:val>
                                            <p:fltVal val="360"/>
                                          </p:val>
                                        </p:tav>
                                        <p:tav tm="100000">
                                          <p:val>
                                            <p:fltVal val="0"/>
                                          </p:val>
                                        </p:tav>
                                      </p:tavLst>
                                    </p:anim>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nodeType="clickEffect">
                                  <p:stCondLst>
                                    <p:cond delay="0"/>
                                  </p:stCondLst>
                                  <p:childTnLst>
                                    <p:animEffect transition="out" filter="fade">
                                      <p:cBhvr>
                                        <p:cTn id="88" dur="500" tmFilter="0, 0; .2, .5; .8, .5; 1, 0"/>
                                        <p:tgtEl>
                                          <p:spTgt spid="21"/>
                                        </p:tgtEl>
                                      </p:cBhvr>
                                    </p:animEffect>
                                    <p:animScale>
                                      <p:cBhvr>
                                        <p:cTn id="89" dur="250" autoRev="1" fill="hold"/>
                                        <p:tgtEl>
                                          <p:spTgt spid="2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22"/>
                                        </p:tgtEl>
                                      </p:cBhvr>
                                    </p:animEffect>
                                    <p:animScale>
                                      <p:cBhvr>
                                        <p:cTn id="92" dur="250" autoRev="1" fill="hold"/>
                                        <p:tgtEl>
                                          <p:spTgt spid="22"/>
                                        </p:tgtEl>
                                      </p:cBhvr>
                                      <p:by x="105000" y="105000"/>
                                    </p:animScale>
                                  </p:childTnLst>
                                </p:cTn>
                              </p:par>
                              <p:par>
                                <p:cTn id="93" presetID="26" presetClass="emph" presetSubtype="0" fill="hold" grpId="1" nodeType="withEffect">
                                  <p:stCondLst>
                                    <p:cond delay="0"/>
                                  </p:stCondLst>
                                  <p:childTnLst>
                                    <p:animEffect transition="out" filter="fade">
                                      <p:cBhvr>
                                        <p:cTn id="94" dur="500" tmFilter="0, 0; .2, .5; .8, .5; 1, 0"/>
                                        <p:tgtEl>
                                          <p:spTgt spid="35"/>
                                        </p:tgtEl>
                                      </p:cBhvr>
                                    </p:animEffect>
                                    <p:animScale>
                                      <p:cBhvr>
                                        <p:cTn id="95" dur="250" autoRev="1" fill="hold"/>
                                        <p:tgtEl>
                                          <p:spTgt spid="35"/>
                                        </p:tgtEl>
                                      </p:cBhvr>
                                      <p:by x="105000" y="105000"/>
                                    </p:animScale>
                                  </p:childTnLst>
                                </p:cTn>
                              </p:par>
                              <p:par>
                                <p:cTn id="96" presetID="26" presetClass="emph" presetSubtype="0" fill="hold" grpId="1" nodeType="withEffect">
                                  <p:stCondLst>
                                    <p:cond delay="0"/>
                                  </p:stCondLst>
                                  <p:childTnLst>
                                    <p:animEffect transition="out" filter="fade">
                                      <p:cBhvr>
                                        <p:cTn id="97" dur="500" tmFilter="0, 0; .2, .5; .8, .5; 1, 0"/>
                                        <p:tgtEl>
                                          <p:spTgt spid="18"/>
                                        </p:tgtEl>
                                      </p:cBhvr>
                                    </p:animEffect>
                                    <p:animScale>
                                      <p:cBhvr>
                                        <p:cTn id="98" dur="250" autoRev="1" fill="hold"/>
                                        <p:tgtEl>
                                          <p:spTgt spid="1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25"/>
                                        </p:tgtEl>
                                      </p:cBhvr>
                                    </p:animEffect>
                                    <p:animScale>
                                      <p:cBhvr>
                                        <p:cTn id="103" dur="250" autoRev="1" fill="hold"/>
                                        <p:tgtEl>
                                          <p:spTgt spid="25"/>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26"/>
                                        </p:tgtEl>
                                      </p:cBhvr>
                                    </p:animEffect>
                                    <p:animScale>
                                      <p:cBhvr>
                                        <p:cTn id="106" dur="250" autoRev="1" fill="hold"/>
                                        <p:tgtEl>
                                          <p:spTgt spid="26"/>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1" nodeType="clickEffect">
                                  <p:stCondLst>
                                    <p:cond delay="0"/>
                                  </p:stCondLst>
                                  <p:childTnLst>
                                    <p:animEffect transition="out" filter="fade">
                                      <p:cBhvr>
                                        <p:cTn id="110" dur="500" tmFilter="0, 0; .2, .5; .8, .5; 1, 0"/>
                                        <p:tgtEl>
                                          <p:spTgt spid="24"/>
                                        </p:tgtEl>
                                      </p:cBhvr>
                                    </p:animEffect>
                                    <p:animScale>
                                      <p:cBhvr>
                                        <p:cTn id="111"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23" grpId="0" animBg="1"/>
      <p:bldP spid="24" grpId="0" animBg="1"/>
      <p:bldP spid="24" grpId="1" animBg="1"/>
      <p:bldP spid="27" grpId="0"/>
      <p:bldP spid="32" grpId="0"/>
      <p:bldP spid="35" grpId="0" animBg="1"/>
      <p:bldP spid="35" grpId="1" animBg="1"/>
      <p:bldP spid="36" grpId="0" animBg="1"/>
    </p:bld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8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212</a:t>
            </a:fld>
            <a:endParaRPr dirty="0"/>
          </a:p>
        </p:txBody>
      </p:sp>
      <p:sp>
        <p:nvSpPr>
          <p:cNvPr id="880" name="Google Shape;880;p8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DBT Tests</a:t>
            </a:r>
            <a:endParaRPr/>
          </a:p>
          <a:p>
            <a:pPr marL="0" lvl="0" indent="0" algn="l" rtl="0">
              <a:spcBef>
                <a:spcPts val="0"/>
              </a:spcBef>
              <a:spcAft>
                <a:spcPts val="0"/>
              </a:spcAft>
              <a:buNone/>
            </a:pPr>
            <a:r>
              <a:rPr lang="en" sz="1800">
                <a:solidFill>
                  <a:srgbClr val="808080"/>
                </a:solidFill>
              </a:rPr>
              <a:t>(Data Build Tool)</a:t>
            </a:r>
            <a:endParaRPr sz="1800">
              <a:solidFill>
                <a:srgbClr val="808080"/>
              </a:solidFill>
            </a:endParaRPr>
          </a:p>
        </p:txBody>
      </p:sp>
      <p:sp>
        <p:nvSpPr>
          <p:cNvPr id="881" name="Google Shape;881;p80"/>
          <p:cNvSpPr txBox="1">
            <a:spLocks noGrp="1"/>
          </p:cNvSpPr>
          <p:nvPr>
            <p:ph type="subTitle" idx="1"/>
          </p:nvPr>
        </p:nvSpPr>
        <p:spPr>
          <a:xfrm>
            <a:off x="764809" y="14033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Ensure our code behaves as expected in production</a:t>
            </a:r>
            <a:endParaRPr/>
          </a:p>
        </p:txBody>
      </p:sp>
      <p:sp>
        <p:nvSpPr>
          <p:cNvPr id="882" name="Google Shape;882;p80"/>
          <p:cNvSpPr txBox="1">
            <a:spLocks noGrp="1"/>
          </p:cNvSpPr>
          <p:nvPr>
            <p:ph type="body" idx="2"/>
          </p:nvPr>
        </p:nvSpPr>
        <p:spPr>
          <a:xfrm>
            <a:off x="764788" y="2617325"/>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Generic Test:</a:t>
            </a:r>
            <a:endParaRPr sz="23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models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pandemic_recovery</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columns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name</a:t>
            </a:r>
            <a:r>
              <a:rPr lang="en" sz="1600" dirty="0">
                <a:solidFill>
                  <a:srgbClr val="C792EA"/>
                </a:solidFill>
                <a:ea typeface="Courier New"/>
                <a:cs typeface="Courier New"/>
                <a:sym typeface="Courier New"/>
              </a:rPr>
              <a:t>:</a:t>
            </a:r>
            <a:r>
              <a:rPr lang="en" sz="1600" dirty="0">
                <a:solidFill>
                  <a:srgbClr val="D6DEEB"/>
                </a:solidFill>
                <a:ea typeface="Courier New"/>
                <a:cs typeface="Courier New"/>
                <a:sym typeface="Courier New"/>
              </a:rPr>
              <a:t> </a:t>
            </a:r>
            <a:r>
              <a:rPr lang="en" sz="1600" dirty="0" err="1">
                <a:solidFill>
                  <a:schemeClr val="dk2"/>
                </a:solidFill>
                <a:ea typeface="Courier New"/>
                <a:cs typeface="Courier New"/>
                <a:sym typeface="Courier New"/>
              </a:rPr>
              <a:t>business_id</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D6DEEB"/>
                </a:solidFill>
                <a:ea typeface="Courier New"/>
                <a:cs typeface="Courier New"/>
                <a:sym typeface="Courier New"/>
              </a:rPr>
              <a:t>       </a:t>
            </a:r>
            <a:r>
              <a:rPr lang="en" sz="1600" dirty="0">
                <a:solidFill>
                  <a:schemeClr val="accent3"/>
                </a:solidFill>
                <a:ea typeface="Courier New"/>
                <a:cs typeface="Courier New"/>
                <a:sym typeface="Courier New"/>
              </a:rPr>
              <a:t>tests</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solidFill>
                  <a:srgbClr val="D6DEEB"/>
                </a:solidFill>
                <a:uFill>
                  <a:noFill/>
                </a:uFill>
                <a:ea typeface="Courier New"/>
                <a:cs typeface="Courier New"/>
                <a:sym typeface="Courier New"/>
                <a:hlinkClick r:id="rId3">
                  <a:extLst>
                    <a:ext uri="{A12FA001-AC4F-418D-AE19-62706E023703}">
                      <ahyp:hlinkClr xmlns:ahyp="http://schemas.microsoft.com/office/drawing/2018/hyperlinkcolor" val="tx"/>
                    </a:ext>
                  </a:extLst>
                </a:hlinkClick>
              </a:rPr>
              <a:t> </a:t>
            </a:r>
            <a:r>
              <a:rPr lang="en" sz="1600" dirty="0" err="1">
                <a:ea typeface="Courier New"/>
                <a:cs typeface="Courier New"/>
                <a:sym typeface="Courier New"/>
              </a:rPr>
              <a:t>not_null</a:t>
            </a:r>
            <a:endParaRPr sz="1600" dirty="0">
              <a:ea typeface="Courier New"/>
              <a:cs typeface="Courier New"/>
              <a:sym typeface="Courier New"/>
            </a:endParaRPr>
          </a:p>
          <a:p>
            <a:pPr marL="457200" lvl="0" indent="457200" algn="l" rtl="0">
              <a:lnSpc>
                <a:spcPct val="100000"/>
              </a:lnSpc>
              <a:spcBef>
                <a:spcPts val="0"/>
              </a:spcBef>
              <a:spcAft>
                <a:spcPts val="0"/>
              </a:spcAft>
              <a:buNone/>
            </a:pPr>
            <a:r>
              <a:rPr lang="en" sz="1600" dirty="0">
                <a:solidFill>
                  <a:srgbClr val="C792EA"/>
                </a:solidFill>
                <a:ea typeface="Courier New"/>
                <a:cs typeface="Courier New"/>
                <a:sym typeface="Courier New"/>
              </a:rPr>
              <a:t>-</a:t>
            </a:r>
            <a:r>
              <a:rPr lang="en" sz="1600" dirty="0">
                <a:ea typeface="Courier New"/>
                <a:cs typeface="Courier New"/>
                <a:sym typeface="Courier New"/>
              </a:rPr>
              <a:t> unique</a:t>
            </a:r>
            <a:endParaRPr sz="1600" dirty="0">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3" name="Google Shape;883;p80"/>
          <p:cNvSpPr txBox="1">
            <a:spLocks noGrp="1"/>
          </p:cNvSpPr>
          <p:nvPr>
            <p:ph type="body" idx="2"/>
          </p:nvPr>
        </p:nvSpPr>
        <p:spPr>
          <a:xfrm>
            <a:off x="6630663" y="2548200"/>
            <a:ext cx="4887000" cy="2676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000" dirty="0">
                <a:solidFill>
                  <a:schemeClr val="accent1"/>
                </a:solidFill>
                <a:ea typeface="Courier New"/>
                <a:cs typeface="Courier New"/>
                <a:sym typeface="Courier New"/>
              </a:rPr>
              <a:t>Specific Test:</a:t>
            </a:r>
            <a:endParaRPr sz="2000" dirty="0">
              <a:solidFill>
                <a:schemeClr val="accent1"/>
              </a:solidFill>
              <a:ea typeface="Courier New"/>
              <a:cs typeface="Courier New"/>
              <a:sym typeface="Courier New"/>
            </a:endParaRPr>
          </a:p>
          <a:p>
            <a:pPr marL="0" lvl="0" indent="0" algn="l" rtl="0">
              <a:lnSpc>
                <a:spcPct val="100000"/>
              </a:lnSpc>
              <a:spcBef>
                <a:spcPts val="0"/>
              </a:spcBef>
              <a:spcAft>
                <a:spcPts val="0"/>
              </a:spcAft>
              <a:buNone/>
            </a:pPr>
            <a:endParaRPr sz="16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select</a:t>
            </a:r>
            <a:endParaRPr sz="1600" dirty="0">
              <a:solidFill>
                <a:schemeClr val="accent3"/>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rgbClr val="FFCB8B"/>
                </a:solidFill>
                <a:ea typeface="Courier New"/>
                <a:cs typeface="Courier New"/>
                <a:sym typeface="Courier New"/>
              </a:rPr>
              <a:t>  </a:t>
            </a: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business_id</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dk2"/>
                </a:solidFill>
                <a:ea typeface="Courier New"/>
                <a:cs typeface="Courier New"/>
                <a:sym typeface="Courier New"/>
              </a:rPr>
              <a:t>   </a:t>
            </a:r>
            <a:r>
              <a:rPr lang="en" sz="1600" dirty="0" err="1">
                <a:solidFill>
                  <a:schemeClr val="dk2"/>
                </a:solidFill>
                <a:ea typeface="Courier New"/>
                <a:cs typeface="Courier New"/>
                <a:sym typeface="Courier New"/>
              </a:rPr>
              <a:t>num_interactions</a:t>
            </a:r>
            <a:endParaRPr sz="1600" dirty="0">
              <a:solidFill>
                <a:schemeClr val="dk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from </a:t>
            </a:r>
            <a:r>
              <a:rPr lang="en" sz="1600" dirty="0">
                <a:solidFill>
                  <a:schemeClr val="lt2"/>
                </a:solidFill>
                <a:ea typeface="Courier New"/>
                <a:cs typeface="Courier New"/>
                <a:sym typeface="Courier New"/>
              </a:rPr>
              <a:t>{{ ref</a:t>
            </a:r>
            <a:r>
              <a:rPr lang="en" sz="1600" dirty="0">
                <a:solidFill>
                  <a:srgbClr val="C792EA"/>
                </a:solidFill>
                <a:ea typeface="Courier New"/>
                <a:cs typeface="Courier New"/>
                <a:sym typeface="Courier New"/>
              </a:rPr>
              <a:t>(</a:t>
            </a:r>
            <a:r>
              <a:rPr lang="en" sz="1600" dirty="0">
                <a:solidFill>
                  <a:schemeClr val="accent5"/>
                </a:solidFill>
                <a:ea typeface="Courier New"/>
                <a:cs typeface="Courier New"/>
                <a:sym typeface="Courier New"/>
              </a:rPr>
              <a:t>'</a:t>
            </a:r>
            <a:r>
              <a:rPr lang="en" sz="1600" dirty="0" err="1">
                <a:solidFill>
                  <a:schemeClr val="accent5"/>
                </a:solidFill>
                <a:ea typeface="Courier New"/>
                <a:cs typeface="Courier New"/>
                <a:sym typeface="Courier New"/>
              </a:rPr>
              <a:t>pandemic_recovery</a:t>
            </a:r>
            <a:r>
              <a:rPr lang="en" sz="1600" dirty="0">
                <a:solidFill>
                  <a:schemeClr val="accent5"/>
                </a:solidFill>
                <a:ea typeface="Courier New"/>
                <a:cs typeface="Courier New"/>
                <a:sym typeface="Courier New"/>
              </a:rPr>
              <a:t>'</a:t>
            </a:r>
            <a:r>
              <a:rPr lang="en" sz="1600" dirty="0">
                <a:solidFill>
                  <a:srgbClr val="C792EA"/>
                </a:solidFill>
                <a:ea typeface="Courier New"/>
                <a:cs typeface="Courier New"/>
                <a:sym typeface="Courier New"/>
              </a:rPr>
              <a:t>)</a:t>
            </a:r>
            <a:r>
              <a:rPr lang="en" sz="1600" dirty="0">
                <a:solidFill>
                  <a:schemeClr val="lt2"/>
                </a:solidFill>
                <a:ea typeface="Courier New"/>
                <a:cs typeface="Courier New"/>
                <a:sym typeface="Courier New"/>
              </a:rPr>
              <a:t>}}</a:t>
            </a:r>
            <a:endParaRPr sz="1600" dirty="0">
              <a:solidFill>
                <a:schemeClr val="lt2"/>
              </a:solidFill>
              <a:ea typeface="Courier New"/>
              <a:cs typeface="Courier New"/>
              <a:sym typeface="Courier New"/>
            </a:endParaRPr>
          </a:p>
          <a:p>
            <a:pPr marL="0" lvl="0" indent="0" algn="l" rtl="0">
              <a:lnSpc>
                <a:spcPct val="100000"/>
              </a:lnSpc>
              <a:spcBef>
                <a:spcPts val="0"/>
              </a:spcBef>
              <a:spcAft>
                <a:spcPts val="0"/>
              </a:spcAft>
              <a:buNone/>
            </a:pPr>
            <a:r>
              <a:rPr lang="en" sz="1600" dirty="0">
                <a:solidFill>
                  <a:schemeClr val="accent3"/>
                </a:solidFill>
                <a:ea typeface="Courier New"/>
                <a:cs typeface="Courier New"/>
                <a:sym typeface="Courier New"/>
              </a:rPr>
              <a:t>where</a:t>
            </a:r>
            <a:r>
              <a:rPr lang="en" sz="1600" dirty="0">
                <a:solidFill>
                  <a:srgbClr val="FFC66D"/>
                </a:solidFill>
                <a:ea typeface="Courier New"/>
                <a:cs typeface="Courier New"/>
                <a:sym typeface="Courier New"/>
              </a:rPr>
              <a:t> </a:t>
            </a:r>
            <a:r>
              <a:rPr lang="en" sz="1600" dirty="0" err="1">
                <a:ea typeface="Courier New"/>
                <a:cs typeface="Courier New"/>
                <a:sym typeface="Courier New"/>
              </a:rPr>
              <a:t>num_interactions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r>
              <a:rPr lang="en" sz="1600" dirty="0">
                <a:ea typeface="Courier New"/>
                <a:cs typeface="Courier New"/>
                <a:sym typeface="Courier New"/>
              </a:rPr>
              <a:t> </a:t>
            </a:r>
            <a:endParaRPr sz="1600" dirty="0">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num_reviews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num_checkins</a:t>
            </a:r>
            <a:r>
              <a:rPr lang="en" sz="1600" dirty="0">
                <a:ea typeface="Courier New"/>
                <a:cs typeface="Courier New"/>
                <a:sym typeface="Courier New"/>
              </a:rPr>
              <a:t> </a:t>
            </a:r>
            <a:r>
              <a:rPr lang="en" sz="1600" dirty="0">
                <a:solidFill>
                  <a:srgbClr val="C792EA"/>
                </a:solidFill>
                <a:ea typeface="Courier New"/>
                <a:cs typeface="Courier New"/>
                <a:sym typeface="Courier New"/>
              </a:rPr>
              <a:t>+</a:t>
            </a:r>
            <a:endParaRPr sz="1600" dirty="0">
              <a:solidFill>
                <a:srgbClr val="C792EA"/>
              </a:solidFill>
              <a:ea typeface="Courier New"/>
              <a:cs typeface="Courier New"/>
              <a:sym typeface="Courier New"/>
            </a:endParaRPr>
          </a:p>
          <a:p>
            <a:pPr marL="0" lvl="0" indent="457200" algn="l" rtl="0">
              <a:lnSpc>
                <a:spcPct val="100000"/>
              </a:lnSpc>
              <a:spcBef>
                <a:spcPts val="0"/>
              </a:spcBef>
              <a:spcAft>
                <a:spcPts val="0"/>
              </a:spcAft>
              <a:buNone/>
            </a:pPr>
            <a:r>
              <a:rPr lang="en" sz="1600" dirty="0" err="1">
                <a:ea typeface="Courier New"/>
                <a:cs typeface="Courier New"/>
                <a:sym typeface="Courier New"/>
              </a:rPr>
              <a:t>num_tips</a:t>
            </a:r>
            <a:endParaRPr sz="1600" dirty="0">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endParaRPr sz="2000" dirty="0">
              <a:solidFill>
                <a:srgbClr val="FFCB8B"/>
              </a:solidFill>
              <a:ea typeface="Courier New"/>
              <a:cs typeface="Courier New"/>
              <a:sym typeface="Courier New"/>
            </a:endParaRPr>
          </a:p>
          <a:p>
            <a:pPr marL="0" lvl="0" indent="0" algn="l" rtl="0">
              <a:lnSpc>
                <a:spcPct val="100000"/>
              </a:lnSpc>
              <a:spcBef>
                <a:spcPts val="0"/>
              </a:spcBef>
              <a:spcAft>
                <a:spcPts val="0"/>
              </a:spcAft>
              <a:buNone/>
            </a:pPr>
            <a:r>
              <a:rPr lang="en" sz="2000" dirty="0">
                <a:ea typeface="Courier New"/>
                <a:cs typeface="Courier New"/>
                <a:sym typeface="Courier New"/>
              </a:rPr>
              <a:t> 	  </a:t>
            </a:r>
            <a:endParaRPr dirty="0"/>
          </a:p>
        </p:txBody>
      </p:sp>
      <p:sp>
        <p:nvSpPr>
          <p:cNvPr id="884" name="Google Shape;884;p8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213</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Mono" panose="020B0509040201040103" pitchFamily="49" charset="77"/>
                <a:ea typeface="DM Sans"/>
                <a:cs typeface="DM Sans"/>
                <a:sym typeface="DM Sans"/>
              </a:rPr>
              <a:t>5 days</a:t>
            </a:r>
            <a:r>
              <a:rPr lang="en" sz="5600" dirty="0">
                <a:latin typeface="DM Mono" panose="020B0509040201040103" pitchFamily="49" charset="77"/>
                <a:ea typeface="DM Sans"/>
                <a:cs typeface="DM Sans"/>
                <a:sym typeface="DM Sans"/>
              </a:rPr>
              <a:t> to find the bug, </a:t>
            </a:r>
            <a:endParaRPr sz="5600" dirty="0">
              <a:latin typeface="DM Mono" panose="020B0509040201040103" pitchFamily="49"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cxnSp>
        <p:nvCxnSpPr>
          <p:cNvPr id="8" name="Straight Connector 7">
            <a:extLst>
              <a:ext uri="{FF2B5EF4-FFF2-40B4-BE49-F238E27FC236}">
                <a16:creationId xmlns:a16="http://schemas.microsoft.com/office/drawing/2014/main" id="{DCC5A1D8-FF13-0EA0-1A39-E58F56B8F43C}"/>
              </a:ext>
            </a:extLst>
          </p:cNvPr>
          <p:cNvCxnSpPr>
            <a:cxnSpLocks/>
          </p:cNvCxnSpPr>
          <p:nvPr/>
        </p:nvCxnSpPr>
        <p:spPr>
          <a:xfrm>
            <a:off x="6353934" y="2855465"/>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FAC9BB-810F-A166-2B6C-908542A39DCC}"/>
              </a:ext>
            </a:extLst>
          </p:cNvPr>
          <p:cNvCxnSpPr>
            <a:cxnSpLocks/>
          </p:cNvCxnSpPr>
          <p:nvPr/>
        </p:nvCxnSpPr>
        <p:spPr>
          <a:xfrm>
            <a:off x="6094824"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29AD1-1268-BC9E-0962-A60914BE51BC}"/>
              </a:ext>
            </a:extLst>
          </p:cNvPr>
          <p:cNvCxnSpPr>
            <a:cxnSpLocks/>
          </p:cNvCxnSpPr>
          <p:nvPr/>
        </p:nvCxnSpPr>
        <p:spPr>
          <a:xfrm>
            <a:off x="5086335" y="2867972"/>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2CBD65-8F41-ED47-A85E-619D61C39E53}"/>
              </a:ext>
            </a:extLst>
          </p:cNvPr>
          <p:cNvCxnSpPr>
            <a:cxnSpLocks/>
          </p:cNvCxnSpPr>
          <p:nvPr/>
        </p:nvCxnSpPr>
        <p:spPr>
          <a:xfrm>
            <a:off x="4394482"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A2883-69A3-DD02-36DA-19DDD3DE228B}"/>
              </a:ext>
            </a:extLst>
          </p:cNvPr>
          <p:cNvCxnSpPr>
            <a:cxnSpLocks/>
          </p:cNvCxnSpPr>
          <p:nvPr/>
        </p:nvCxnSpPr>
        <p:spPr>
          <a:xfrm>
            <a:off x="3385680" y="2895911"/>
            <a:ext cx="0" cy="1432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58081C-D6E4-197A-47E7-083BB80E6B47}"/>
              </a:ext>
            </a:extLst>
          </p:cNvPr>
          <p:cNvSpPr txBox="1"/>
          <p:nvPr/>
        </p:nvSpPr>
        <p:spPr>
          <a:xfrm>
            <a:off x="1056900" y="2726634"/>
            <a:ext cx="925253" cy="338554"/>
          </a:xfrm>
          <a:prstGeom prst="rect">
            <a:avLst/>
          </a:prstGeom>
          <a:noFill/>
        </p:spPr>
        <p:txBody>
          <a:bodyPr wrap="none" rtlCol="0">
            <a:spAutoFit/>
          </a:bodyPr>
          <a:lstStyle/>
          <a:p>
            <a:r>
              <a:rPr lang="en-US" sz="1600" dirty="0">
                <a:latin typeface="DM Mono" panose="020B0509040201040103" pitchFamily="49" charset="77"/>
              </a:rPr>
              <a:t>Fixing</a:t>
            </a:r>
          </a:p>
        </p:txBody>
      </p:sp>
      <p:sp>
        <p:nvSpPr>
          <p:cNvPr id="14" name="TextBox 13">
            <a:extLst>
              <a:ext uri="{FF2B5EF4-FFF2-40B4-BE49-F238E27FC236}">
                <a16:creationId xmlns:a16="http://schemas.microsoft.com/office/drawing/2014/main" id="{1ABA841A-CD68-7F08-B54A-8592C5BA0F80}"/>
              </a:ext>
            </a:extLst>
          </p:cNvPr>
          <p:cNvSpPr txBox="1"/>
          <p:nvPr/>
        </p:nvSpPr>
        <p:spPr>
          <a:xfrm>
            <a:off x="1056900" y="4119659"/>
            <a:ext cx="2036135" cy="338554"/>
          </a:xfrm>
          <a:prstGeom prst="rect">
            <a:avLst/>
          </a:prstGeom>
          <a:noFill/>
        </p:spPr>
        <p:txBody>
          <a:bodyPr wrap="none" rtlCol="0">
            <a:spAutoFit/>
          </a:bodyPr>
          <a:lstStyle/>
          <a:p>
            <a:r>
              <a:rPr lang="en-US" sz="1600" dirty="0">
                <a:latin typeface="DM Mono" panose="020B0509040201040103" pitchFamily="49" charset="77"/>
              </a:rPr>
              <a:t>Running the job</a:t>
            </a:r>
          </a:p>
        </p:txBody>
      </p:sp>
      <p:cxnSp>
        <p:nvCxnSpPr>
          <p:cNvPr id="15" name="Straight Connector 14">
            <a:extLst>
              <a:ext uri="{FF2B5EF4-FFF2-40B4-BE49-F238E27FC236}">
                <a16:creationId xmlns:a16="http://schemas.microsoft.com/office/drawing/2014/main" id="{8CED253F-AB3E-0534-4371-2731D3585896}"/>
              </a:ext>
            </a:extLst>
          </p:cNvPr>
          <p:cNvCxnSpPr>
            <a:cxnSpLocks/>
          </p:cNvCxnSpPr>
          <p:nvPr/>
        </p:nvCxnSpPr>
        <p:spPr>
          <a:xfrm>
            <a:off x="2791670" y="2530810"/>
            <a:ext cx="2432" cy="210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EF3AE5-E612-1B77-281B-9AE6B189E6EA}"/>
              </a:ext>
            </a:extLst>
          </p:cNvPr>
          <p:cNvSpPr txBox="1"/>
          <p:nvPr/>
        </p:nvSpPr>
        <p:spPr>
          <a:xfrm>
            <a:off x="3396312" y="4765686"/>
            <a:ext cx="678391" cy="338554"/>
          </a:xfrm>
          <a:prstGeom prst="rect">
            <a:avLst/>
          </a:prstGeom>
          <a:noFill/>
        </p:spPr>
        <p:txBody>
          <a:bodyPr wrap="none" rtlCol="0">
            <a:spAutoFit/>
          </a:bodyPr>
          <a:lstStyle/>
          <a:p>
            <a:r>
              <a:rPr lang="en-US" sz="1600" dirty="0">
                <a:latin typeface="DM Mono" panose="020B0509040201040103" pitchFamily="49" charset="77"/>
              </a:rPr>
              <a:t>Time</a:t>
            </a:r>
          </a:p>
        </p:txBody>
      </p:sp>
      <p:cxnSp>
        <p:nvCxnSpPr>
          <p:cNvPr id="17" name="Straight Arrow Connector 16">
            <a:extLst>
              <a:ext uri="{FF2B5EF4-FFF2-40B4-BE49-F238E27FC236}">
                <a16:creationId xmlns:a16="http://schemas.microsoft.com/office/drawing/2014/main" id="{DD540165-DFB3-1CB5-A240-22BC96E85335}"/>
              </a:ext>
            </a:extLst>
          </p:cNvPr>
          <p:cNvCxnSpPr>
            <a:cxnSpLocks/>
            <a:stCxn id="16" idx="3"/>
          </p:cNvCxnSpPr>
          <p:nvPr/>
        </p:nvCxnSpPr>
        <p:spPr>
          <a:xfrm>
            <a:off x="4074703" y="4934963"/>
            <a:ext cx="41341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695540-5224-00E6-6B3E-924B5B9A5855}"/>
              </a:ext>
            </a:extLst>
          </p:cNvPr>
          <p:cNvCxnSpPr/>
          <p:nvPr/>
        </p:nvCxnSpPr>
        <p:spPr>
          <a:xfrm>
            <a:off x="2791670" y="2895911"/>
            <a:ext cx="6046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7E9F79-75F6-33C5-82EB-949A9FFB8E81}"/>
              </a:ext>
            </a:extLst>
          </p:cNvPr>
          <p:cNvCxnSpPr>
            <a:cxnSpLocks/>
          </p:cNvCxnSpPr>
          <p:nvPr/>
        </p:nvCxnSpPr>
        <p:spPr>
          <a:xfrm flipV="1">
            <a:off x="3536413" y="430064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5C2D6-257D-6363-12A6-07DA8E9B647F}"/>
              </a:ext>
            </a:extLst>
          </p:cNvPr>
          <p:cNvCxnSpPr>
            <a:cxnSpLocks/>
          </p:cNvCxnSpPr>
          <p:nvPr/>
        </p:nvCxnSpPr>
        <p:spPr>
          <a:xfrm>
            <a:off x="4385292" y="2887407"/>
            <a:ext cx="708540"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754C3B-930A-188E-8C13-3F80CF4A0C23}"/>
              </a:ext>
            </a:extLst>
          </p:cNvPr>
          <p:cNvCxnSpPr>
            <a:cxnSpLocks/>
          </p:cNvCxnSpPr>
          <p:nvPr/>
        </p:nvCxnSpPr>
        <p:spPr>
          <a:xfrm>
            <a:off x="6085634" y="2881757"/>
            <a:ext cx="276411"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5027DF-B4AC-7220-1BF4-8F08C9B4AE52}"/>
              </a:ext>
            </a:extLst>
          </p:cNvPr>
          <p:cNvCxnSpPr>
            <a:cxnSpLocks/>
          </p:cNvCxnSpPr>
          <p:nvPr/>
        </p:nvCxnSpPr>
        <p:spPr>
          <a:xfrm>
            <a:off x="3378951" y="4300306"/>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DF2C28-CD52-1BAF-2FFA-55DF40380DCE}"/>
              </a:ext>
            </a:extLst>
          </p:cNvPr>
          <p:cNvCxnSpPr>
            <a:cxnSpLocks/>
          </p:cNvCxnSpPr>
          <p:nvPr/>
        </p:nvCxnSpPr>
        <p:spPr>
          <a:xfrm flipV="1">
            <a:off x="5237931" y="4298955"/>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C08E06-EA7B-3911-241A-D28B7FC525DF}"/>
              </a:ext>
            </a:extLst>
          </p:cNvPr>
          <p:cNvCxnSpPr>
            <a:cxnSpLocks/>
          </p:cNvCxnSpPr>
          <p:nvPr/>
        </p:nvCxnSpPr>
        <p:spPr>
          <a:xfrm>
            <a:off x="5080134" y="4299267"/>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25A097-5511-0463-54A6-CAE7CEC7F9BF}"/>
              </a:ext>
            </a:extLst>
          </p:cNvPr>
          <p:cNvCxnSpPr>
            <a:cxnSpLocks/>
          </p:cNvCxnSpPr>
          <p:nvPr/>
        </p:nvCxnSpPr>
        <p:spPr>
          <a:xfrm>
            <a:off x="6347584" y="4297052"/>
            <a:ext cx="15790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085656-4DFD-A2A1-0BFE-9BABF8E547ED}"/>
              </a:ext>
            </a:extLst>
          </p:cNvPr>
          <p:cNvCxnSpPr>
            <a:cxnSpLocks/>
          </p:cNvCxnSpPr>
          <p:nvPr/>
        </p:nvCxnSpPr>
        <p:spPr>
          <a:xfrm flipV="1">
            <a:off x="6505493" y="4300570"/>
            <a:ext cx="863578" cy="42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4C6AF-53DD-87C9-7B01-45057417243C}"/>
              </a:ext>
            </a:extLst>
          </p:cNvPr>
          <p:cNvCxnSpPr>
            <a:cxnSpLocks/>
          </p:cNvCxnSpPr>
          <p:nvPr/>
        </p:nvCxnSpPr>
        <p:spPr>
          <a:xfrm>
            <a:off x="7362009" y="4299228"/>
            <a:ext cx="7671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A79B38-F4FF-70C8-1309-42BC7DD5C97F}"/>
              </a:ext>
            </a:extLst>
          </p:cNvPr>
          <p:cNvCxnSpPr>
            <a:cxnSpLocks/>
          </p:cNvCxnSpPr>
          <p:nvPr/>
        </p:nvCxnSpPr>
        <p:spPr>
          <a:xfrm>
            <a:off x="7438724" y="4301839"/>
            <a:ext cx="856516" cy="247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Graphic 34" descr="Stopwatch 25% outline">
            <a:extLst>
              <a:ext uri="{FF2B5EF4-FFF2-40B4-BE49-F238E27FC236}">
                <a16:creationId xmlns:a16="http://schemas.microsoft.com/office/drawing/2014/main" id="{B9602328-A875-D304-DA98-E2E9E27E7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Tree>
    <p:extLst>
      <p:ext uri="{BB962C8B-B14F-4D97-AF65-F5344CB8AC3E}">
        <p14:creationId xmlns:p14="http://schemas.microsoft.com/office/powerpoint/2010/main" val="133564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214</a:t>
            </a:fld>
            <a:endParaRPr dirty="0"/>
          </a:p>
        </p:txBody>
      </p:sp>
      <p:pic>
        <p:nvPicPr>
          <p:cNvPr id="873" name="Google Shape;873;p79"/>
          <p:cNvPicPr preferRelativeResize="0"/>
          <p:nvPr/>
        </p:nvPicPr>
        <p:blipFill>
          <a:blip r:embed="rId3">
            <a:alphaModFix/>
          </a:blip>
          <a:stretch>
            <a:fillRect/>
          </a:stretch>
        </p:blipFill>
        <p:spPr>
          <a:xfrm>
            <a:off x="1099475" y="862925"/>
            <a:ext cx="14019599" cy="4668650"/>
          </a:xfrm>
          <a:prstGeom prst="rect">
            <a:avLst/>
          </a:prstGeom>
          <a:noFill/>
          <a:ln>
            <a:noFill/>
          </a:ln>
        </p:spPr>
      </p:pic>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12450874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sp>
        <p:nvSpPr>
          <p:cNvPr id="810" name="Google Shape;810;p77"/>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215</a:t>
            </a:fld>
            <a:endParaRPr dirty="0"/>
          </a:p>
        </p:txBody>
      </p:sp>
      <p:grpSp>
        <p:nvGrpSpPr>
          <p:cNvPr id="811" name="Google Shape;811;p77"/>
          <p:cNvGrpSpPr/>
          <p:nvPr/>
        </p:nvGrpSpPr>
        <p:grpSpPr>
          <a:xfrm>
            <a:off x="1206627" y="1847013"/>
            <a:ext cx="9643211" cy="4148689"/>
            <a:chOff x="1264714" y="1068250"/>
            <a:chExt cx="9643211" cy="4148689"/>
          </a:xfrm>
        </p:grpSpPr>
        <p:grpSp>
          <p:nvGrpSpPr>
            <p:cNvPr id="812" name="Google Shape;812;p77"/>
            <p:cNvGrpSpPr/>
            <p:nvPr/>
          </p:nvGrpSpPr>
          <p:grpSpPr>
            <a:xfrm>
              <a:off x="1264714" y="1068250"/>
              <a:ext cx="9504011" cy="1169700"/>
              <a:chOff x="1264714" y="1068250"/>
              <a:chExt cx="9504011" cy="1169700"/>
            </a:xfrm>
          </p:grpSpPr>
          <p:sp>
            <p:nvSpPr>
              <p:cNvPr id="813" name="Google Shape;813;p77"/>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14" name="Google Shape;814;p77"/>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5" name="Google Shape;815;p77"/>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16" name="Google Shape;816;p77"/>
            <p:cNvGrpSpPr/>
            <p:nvPr/>
          </p:nvGrpSpPr>
          <p:grpSpPr>
            <a:xfrm>
              <a:off x="1264714" y="3062533"/>
              <a:ext cx="9643211" cy="2154406"/>
              <a:chOff x="1264714" y="3062533"/>
              <a:chExt cx="9643211" cy="2154406"/>
            </a:xfrm>
          </p:grpSpPr>
          <p:grpSp>
            <p:nvGrpSpPr>
              <p:cNvPr id="817" name="Google Shape;817;p77"/>
              <p:cNvGrpSpPr/>
              <p:nvPr/>
            </p:nvGrpSpPr>
            <p:grpSpPr>
              <a:xfrm>
                <a:off x="1264714" y="3388483"/>
                <a:ext cx="517800" cy="517800"/>
                <a:chOff x="9069139" y="3565127"/>
                <a:chExt cx="517800" cy="517800"/>
              </a:xfrm>
            </p:grpSpPr>
            <p:sp>
              <p:nvSpPr>
                <p:cNvPr id="818" name="Google Shape;81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19" name="Google Shape;81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20" name="Google Shape;820;p77"/>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21" name="Google Shape;821;p77"/>
            <p:cNvGrpSpPr/>
            <p:nvPr/>
          </p:nvGrpSpPr>
          <p:grpSpPr>
            <a:xfrm>
              <a:off x="1264714" y="2065392"/>
              <a:ext cx="9643211" cy="1169700"/>
              <a:chOff x="1264714" y="2065392"/>
              <a:chExt cx="9643211" cy="1169700"/>
            </a:xfrm>
          </p:grpSpPr>
          <p:sp>
            <p:nvSpPr>
              <p:cNvPr id="822" name="Google Shape;822;p77"/>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3" name="Google Shape;823;p77"/>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24" name="Google Shape;824;p77"/>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25" name="Google Shape;825;p77"/>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Efficient tests are:</a:t>
            </a:r>
            <a:endParaRPr sz="6400" dirty="0">
              <a:solidFill>
                <a:schemeClr val="accent3"/>
              </a:solidFill>
              <a:latin typeface="DM Mono" panose="020B0509040201040103" pitchFamily="49" charset="77"/>
              <a:ea typeface="DM Sans"/>
              <a:cs typeface="DM Sans"/>
              <a:sym typeface="DM Sans"/>
            </a:endParaRPr>
          </a:p>
        </p:txBody>
      </p:sp>
      <p:sp>
        <p:nvSpPr>
          <p:cNvPr id="826" name="Google Shape;826;p77"/>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27" name="Google Shape;827;p77"/>
          <p:cNvGrpSpPr/>
          <p:nvPr/>
        </p:nvGrpSpPr>
        <p:grpSpPr>
          <a:xfrm>
            <a:off x="1206614" y="5156325"/>
            <a:ext cx="517800" cy="517800"/>
            <a:chOff x="9069139" y="3565127"/>
            <a:chExt cx="517800" cy="517800"/>
          </a:xfrm>
        </p:grpSpPr>
        <p:sp>
          <p:nvSpPr>
            <p:cNvPr id="828" name="Google Shape;828;p77"/>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29" name="Google Shape;829;p77"/>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0" name="Google Shape;830;p77"/>
          <p:cNvGrpSpPr/>
          <p:nvPr/>
        </p:nvGrpSpPr>
        <p:grpSpPr>
          <a:xfrm>
            <a:off x="1198616" y="2164034"/>
            <a:ext cx="533852" cy="535146"/>
            <a:chOff x="7813889" y="2330318"/>
            <a:chExt cx="517800" cy="517800"/>
          </a:xfrm>
        </p:grpSpPr>
        <p:sp>
          <p:nvSpPr>
            <p:cNvPr id="831" name="Google Shape;831;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2" name="Google Shape;832;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3" name="Google Shape;833;p77"/>
          <p:cNvGrpSpPr/>
          <p:nvPr/>
        </p:nvGrpSpPr>
        <p:grpSpPr>
          <a:xfrm>
            <a:off x="1198616" y="4155247"/>
            <a:ext cx="533852" cy="535146"/>
            <a:chOff x="7813889" y="2330318"/>
            <a:chExt cx="517800" cy="517800"/>
          </a:xfrm>
        </p:grpSpPr>
        <p:sp>
          <p:nvSpPr>
            <p:cNvPr id="834" name="Google Shape;834;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5" name="Google Shape;835;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6" name="Google Shape;836;p77"/>
          <p:cNvGrpSpPr/>
          <p:nvPr/>
        </p:nvGrpSpPr>
        <p:grpSpPr>
          <a:xfrm>
            <a:off x="1198591" y="3154147"/>
            <a:ext cx="533852" cy="535146"/>
            <a:chOff x="7813889" y="2330318"/>
            <a:chExt cx="517800" cy="517800"/>
          </a:xfrm>
        </p:grpSpPr>
        <p:sp>
          <p:nvSpPr>
            <p:cNvPr id="837" name="Google Shape;837;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38" name="Google Shape;838;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39" name="Google Shape;839;p77"/>
          <p:cNvGrpSpPr/>
          <p:nvPr/>
        </p:nvGrpSpPr>
        <p:grpSpPr>
          <a:xfrm>
            <a:off x="1198616" y="5156334"/>
            <a:ext cx="533852" cy="535146"/>
            <a:chOff x="7813889" y="2330318"/>
            <a:chExt cx="517800" cy="517800"/>
          </a:xfrm>
        </p:grpSpPr>
        <p:sp>
          <p:nvSpPr>
            <p:cNvPr id="840" name="Google Shape;840;p77"/>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41" name="Google Shape;841;p77"/>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42" name="Google Shape;842;p77"/>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3592001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216</a:t>
            </a:fld>
            <a:endParaRPr dirty="0"/>
          </a:p>
        </p:txBody>
      </p:sp>
      <p:grpSp>
        <p:nvGrpSpPr>
          <p:cNvPr id="620" name="Google Shape;620;p73"/>
          <p:cNvGrpSpPr/>
          <p:nvPr/>
        </p:nvGrpSpPr>
        <p:grpSpPr>
          <a:xfrm>
            <a:off x="1206627" y="1847013"/>
            <a:ext cx="9504011" cy="1169700"/>
            <a:chOff x="1264714" y="1068250"/>
            <a:chExt cx="9504011" cy="1169700"/>
          </a:xfrm>
        </p:grpSpPr>
        <p:sp>
          <p:nvSpPr>
            <p:cNvPr id="621" name="Google Shape;621;p73"/>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22" name="Google Shape;622;p73"/>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3" name="Google Shape;623;p73"/>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24" name="Google Shape;624;p73"/>
          <p:cNvGrpSpPr/>
          <p:nvPr/>
        </p:nvGrpSpPr>
        <p:grpSpPr>
          <a:xfrm>
            <a:off x="1206627" y="3841296"/>
            <a:ext cx="9643211" cy="2154406"/>
            <a:chOff x="1264714" y="3062533"/>
            <a:chExt cx="9643211" cy="2154406"/>
          </a:xfrm>
        </p:grpSpPr>
        <p:grpSp>
          <p:nvGrpSpPr>
            <p:cNvPr id="625" name="Google Shape;625;p73"/>
            <p:cNvGrpSpPr/>
            <p:nvPr/>
          </p:nvGrpSpPr>
          <p:grpSpPr>
            <a:xfrm>
              <a:off x="1264714" y="3388483"/>
              <a:ext cx="517800" cy="517800"/>
              <a:chOff x="9069139" y="3565127"/>
              <a:chExt cx="517800" cy="517800"/>
            </a:xfrm>
          </p:grpSpPr>
          <p:sp>
            <p:nvSpPr>
              <p:cNvPr id="626" name="Google Shape;626;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27" name="Google Shape;627;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28" name="Google Shape;628;p73"/>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29" name="Google Shape;629;p73"/>
          <p:cNvGrpSpPr/>
          <p:nvPr/>
        </p:nvGrpSpPr>
        <p:grpSpPr>
          <a:xfrm>
            <a:off x="1206627" y="2844154"/>
            <a:ext cx="9643211" cy="1169700"/>
            <a:chOff x="1264714" y="2065392"/>
            <a:chExt cx="9643211" cy="1169700"/>
          </a:xfrm>
        </p:grpSpPr>
        <p:sp>
          <p:nvSpPr>
            <p:cNvPr id="630" name="Google Shape;630;p73"/>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1" name="Google Shape;631;p73"/>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2" name="Google Shape;632;p73"/>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33" name="Google Shape;633;p73"/>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34" name="Google Shape;634;p73"/>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sp>
        <p:nvSpPr>
          <p:cNvPr id="635" name="Google Shape;635;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6" name="Google Shape;636;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7" name="Google Shape;637;p73"/>
          <p:cNvSpPr/>
          <p:nvPr/>
        </p:nvSpPr>
        <p:spPr>
          <a:xfrm>
            <a:off x="1206614" y="5156325"/>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38" name="Google Shape;638;p73"/>
          <p:cNvSpPr txBox="1"/>
          <p:nvPr/>
        </p:nvSpPr>
        <p:spPr>
          <a:xfrm>
            <a:off x="1275025" y="5283399"/>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39" name="Google Shape;639;p73"/>
          <p:cNvSpPr/>
          <p:nvPr/>
        </p:nvSpPr>
        <p:spPr>
          <a:xfrm>
            <a:off x="1198616" y="5156334"/>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0" name="Google Shape;640;p73"/>
          <p:cNvSpPr txBox="1"/>
          <p:nvPr/>
        </p:nvSpPr>
        <p:spPr>
          <a:xfrm>
            <a:off x="1269134" y="5292444"/>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1" name="Google Shape;641;p73"/>
          <p:cNvSpPr/>
          <p:nvPr/>
        </p:nvSpPr>
        <p:spPr>
          <a:xfrm>
            <a:off x="1206589" y="415355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2" name="Google Shape;642;p73"/>
          <p:cNvSpPr txBox="1"/>
          <p:nvPr/>
        </p:nvSpPr>
        <p:spPr>
          <a:xfrm>
            <a:off x="1275000" y="4280624"/>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3" name="Google Shape;643;p73"/>
          <p:cNvSpPr/>
          <p:nvPr/>
        </p:nvSpPr>
        <p:spPr>
          <a:xfrm>
            <a:off x="1198591" y="4153559"/>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4" name="Google Shape;644;p73"/>
          <p:cNvSpPr txBox="1"/>
          <p:nvPr/>
        </p:nvSpPr>
        <p:spPr>
          <a:xfrm>
            <a:off x="1269109" y="4289669"/>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5" name="Google Shape;645;p73"/>
          <p:cNvSpPr/>
          <p:nvPr/>
        </p:nvSpPr>
        <p:spPr>
          <a:xfrm>
            <a:off x="1206564" y="3161438"/>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6" name="Google Shape;646;p73"/>
          <p:cNvSpPr txBox="1"/>
          <p:nvPr/>
        </p:nvSpPr>
        <p:spPr>
          <a:xfrm>
            <a:off x="1274975" y="328851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47" name="Google Shape;647;p73"/>
          <p:cNvSpPr/>
          <p:nvPr/>
        </p:nvSpPr>
        <p:spPr>
          <a:xfrm>
            <a:off x="1198566" y="3161447"/>
            <a:ext cx="533852" cy="535146"/>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48" name="Google Shape;648;p73"/>
          <p:cNvSpPr txBox="1"/>
          <p:nvPr/>
        </p:nvSpPr>
        <p:spPr>
          <a:xfrm>
            <a:off x="1269084" y="3297557"/>
            <a:ext cx="392811" cy="262922"/>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nvGrpSpPr>
          <p:cNvPr id="649" name="Google Shape;649;p73"/>
          <p:cNvGrpSpPr/>
          <p:nvPr/>
        </p:nvGrpSpPr>
        <p:grpSpPr>
          <a:xfrm>
            <a:off x="1206539" y="2164000"/>
            <a:ext cx="517800" cy="517800"/>
            <a:chOff x="9069139" y="3565127"/>
            <a:chExt cx="517800" cy="517800"/>
          </a:xfrm>
        </p:grpSpPr>
        <p:sp>
          <p:nvSpPr>
            <p:cNvPr id="650" name="Google Shape;650;p73"/>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1" name="Google Shape;651;p73"/>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52" name="Google Shape;652;p73"/>
          <p:cNvGrpSpPr/>
          <p:nvPr/>
        </p:nvGrpSpPr>
        <p:grpSpPr>
          <a:xfrm>
            <a:off x="1198541" y="2164009"/>
            <a:ext cx="533852" cy="535146"/>
            <a:chOff x="7813889" y="2330318"/>
            <a:chExt cx="517800" cy="517800"/>
          </a:xfrm>
        </p:grpSpPr>
        <p:sp>
          <p:nvSpPr>
            <p:cNvPr id="653" name="Google Shape;653;p73"/>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54" name="Google Shape;654;p73"/>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55" name="Google Shape;655;p73"/>
          <p:cNvSpPr/>
          <p:nvPr/>
        </p:nvSpPr>
        <p:spPr>
          <a:xfrm>
            <a:off x="839100" y="2920700"/>
            <a:ext cx="9871500" cy="31137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656" name="Google Shape;656;p73"/>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7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217</a:t>
            </a:fld>
            <a:endParaRPr dirty="0"/>
          </a:p>
        </p:txBody>
      </p:sp>
      <p:grpSp>
        <p:nvGrpSpPr>
          <p:cNvPr id="662" name="Google Shape;662;p74"/>
          <p:cNvGrpSpPr/>
          <p:nvPr/>
        </p:nvGrpSpPr>
        <p:grpSpPr>
          <a:xfrm>
            <a:off x="1206627" y="1847013"/>
            <a:ext cx="9504011" cy="1169700"/>
            <a:chOff x="1264714" y="1068250"/>
            <a:chExt cx="9504011" cy="1169700"/>
          </a:xfrm>
        </p:grpSpPr>
        <p:sp>
          <p:nvSpPr>
            <p:cNvPr id="663" name="Google Shape;663;p74"/>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664" name="Google Shape;664;p74"/>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5" name="Google Shape;665;p74"/>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66" name="Google Shape;666;p74"/>
          <p:cNvGrpSpPr/>
          <p:nvPr/>
        </p:nvGrpSpPr>
        <p:grpSpPr>
          <a:xfrm>
            <a:off x="1206627" y="3841296"/>
            <a:ext cx="9643211" cy="2154406"/>
            <a:chOff x="1264714" y="3062533"/>
            <a:chExt cx="9643211" cy="2154406"/>
          </a:xfrm>
        </p:grpSpPr>
        <p:grpSp>
          <p:nvGrpSpPr>
            <p:cNvPr id="667" name="Google Shape;667;p74"/>
            <p:cNvGrpSpPr/>
            <p:nvPr/>
          </p:nvGrpSpPr>
          <p:grpSpPr>
            <a:xfrm>
              <a:off x="1264714" y="3388483"/>
              <a:ext cx="517800" cy="517800"/>
              <a:chOff x="9069139" y="3565127"/>
              <a:chExt cx="517800" cy="517800"/>
            </a:xfrm>
          </p:grpSpPr>
          <p:sp>
            <p:nvSpPr>
              <p:cNvPr id="668" name="Google Shape;66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69" name="Google Shape;66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670" name="Google Shape;670;p74"/>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671" name="Google Shape;671;p74"/>
          <p:cNvGrpSpPr/>
          <p:nvPr/>
        </p:nvGrpSpPr>
        <p:grpSpPr>
          <a:xfrm>
            <a:off x="1206627" y="2844154"/>
            <a:ext cx="9643211" cy="1169700"/>
            <a:chOff x="1264714" y="2065392"/>
            <a:chExt cx="9643211" cy="1169700"/>
          </a:xfrm>
        </p:grpSpPr>
        <p:sp>
          <p:nvSpPr>
            <p:cNvPr id="672" name="Google Shape;672;p74"/>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3" name="Google Shape;673;p74"/>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674" name="Google Shape;674;p74"/>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675" name="Google Shape;675;p74"/>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676" name="Google Shape;676;p74"/>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677" name="Google Shape;677;p74"/>
          <p:cNvGrpSpPr/>
          <p:nvPr/>
        </p:nvGrpSpPr>
        <p:grpSpPr>
          <a:xfrm>
            <a:off x="1206614" y="5156325"/>
            <a:ext cx="517800" cy="517800"/>
            <a:chOff x="9069139" y="3565127"/>
            <a:chExt cx="517800" cy="517800"/>
          </a:xfrm>
        </p:grpSpPr>
        <p:sp>
          <p:nvSpPr>
            <p:cNvPr id="678" name="Google Shape;678;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79" name="Google Shape;679;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0" name="Google Shape;680;p74"/>
          <p:cNvGrpSpPr/>
          <p:nvPr/>
        </p:nvGrpSpPr>
        <p:grpSpPr>
          <a:xfrm>
            <a:off x="1206614" y="5156325"/>
            <a:ext cx="517800" cy="517800"/>
            <a:chOff x="9069139" y="3565127"/>
            <a:chExt cx="517800" cy="517800"/>
          </a:xfrm>
        </p:grpSpPr>
        <p:sp>
          <p:nvSpPr>
            <p:cNvPr id="681" name="Google Shape;681;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2" name="Google Shape;682;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3" name="Google Shape;683;p74"/>
          <p:cNvGrpSpPr/>
          <p:nvPr/>
        </p:nvGrpSpPr>
        <p:grpSpPr>
          <a:xfrm>
            <a:off x="1198616" y="5156334"/>
            <a:ext cx="533852" cy="535146"/>
            <a:chOff x="7813889" y="2330318"/>
            <a:chExt cx="517800" cy="517800"/>
          </a:xfrm>
        </p:grpSpPr>
        <p:sp>
          <p:nvSpPr>
            <p:cNvPr id="684" name="Google Shape;684;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5" name="Google Shape;685;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6" name="Google Shape;686;p74"/>
          <p:cNvGrpSpPr/>
          <p:nvPr/>
        </p:nvGrpSpPr>
        <p:grpSpPr>
          <a:xfrm>
            <a:off x="1206589" y="4153550"/>
            <a:ext cx="517800" cy="517800"/>
            <a:chOff x="9069139" y="3565127"/>
            <a:chExt cx="517800" cy="517800"/>
          </a:xfrm>
        </p:grpSpPr>
        <p:sp>
          <p:nvSpPr>
            <p:cNvPr id="687" name="Google Shape;687;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88" name="Google Shape;688;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89" name="Google Shape;689;p74"/>
          <p:cNvGrpSpPr/>
          <p:nvPr/>
        </p:nvGrpSpPr>
        <p:grpSpPr>
          <a:xfrm>
            <a:off x="1198591" y="4153559"/>
            <a:ext cx="533852" cy="535146"/>
            <a:chOff x="7813889" y="2330318"/>
            <a:chExt cx="517800" cy="517800"/>
          </a:xfrm>
        </p:grpSpPr>
        <p:sp>
          <p:nvSpPr>
            <p:cNvPr id="690" name="Google Shape;690;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1" name="Google Shape;691;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2" name="Google Shape;692;p74"/>
          <p:cNvGrpSpPr/>
          <p:nvPr/>
        </p:nvGrpSpPr>
        <p:grpSpPr>
          <a:xfrm>
            <a:off x="1206564" y="3161438"/>
            <a:ext cx="517800" cy="517800"/>
            <a:chOff x="9069139" y="3565127"/>
            <a:chExt cx="517800" cy="517800"/>
          </a:xfrm>
        </p:grpSpPr>
        <p:sp>
          <p:nvSpPr>
            <p:cNvPr id="693" name="Google Shape;693;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4" name="Google Shape;694;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5" name="Google Shape;695;p74"/>
          <p:cNvGrpSpPr/>
          <p:nvPr/>
        </p:nvGrpSpPr>
        <p:grpSpPr>
          <a:xfrm>
            <a:off x="1198566" y="3161447"/>
            <a:ext cx="533852" cy="535146"/>
            <a:chOff x="7813889" y="2330318"/>
            <a:chExt cx="517800" cy="517800"/>
          </a:xfrm>
        </p:grpSpPr>
        <p:sp>
          <p:nvSpPr>
            <p:cNvPr id="696" name="Google Shape;696;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697" name="Google Shape;697;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698" name="Google Shape;698;p74"/>
          <p:cNvGrpSpPr/>
          <p:nvPr/>
        </p:nvGrpSpPr>
        <p:grpSpPr>
          <a:xfrm>
            <a:off x="1206539" y="2164000"/>
            <a:ext cx="517800" cy="517800"/>
            <a:chOff x="9069139" y="3565127"/>
            <a:chExt cx="517800" cy="517800"/>
          </a:xfrm>
        </p:grpSpPr>
        <p:sp>
          <p:nvSpPr>
            <p:cNvPr id="699" name="Google Shape;699;p74"/>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0" name="Google Shape;700;p74"/>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01" name="Google Shape;701;p74"/>
          <p:cNvGrpSpPr/>
          <p:nvPr/>
        </p:nvGrpSpPr>
        <p:grpSpPr>
          <a:xfrm>
            <a:off x="1198541" y="2164009"/>
            <a:ext cx="533852" cy="535146"/>
            <a:chOff x="7813889" y="2330318"/>
            <a:chExt cx="517800" cy="517800"/>
          </a:xfrm>
        </p:grpSpPr>
        <p:sp>
          <p:nvSpPr>
            <p:cNvPr id="702" name="Google Shape;702;p74"/>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03" name="Google Shape;703;p74"/>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04" name="Google Shape;704;p74"/>
          <p:cNvSpPr/>
          <p:nvPr/>
        </p:nvSpPr>
        <p:spPr>
          <a:xfrm>
            <a:off x="839100" y="3937300"/>
            <a:ext cx="9871500" cy="20970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5" name="Google Shape;705;p74"/>
          <p:cNvSpPr/>
          <p:nvPr/>
        </p:nvSpPr>
        <p:spPr>
          <a:xfrm>
            <a:off x="976800" y="2042625"/>
            <a:ext cx="9871500" cy="9741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06" name="Google Shape;706;p7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75"/>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218</a:t>
            </a:fld>
            <a:endParaRPr dirty="0"/>
          </a:p>
        </p:txBody>
      </p:sp>
      <p:grpSp>
        <p:nvGrpSpPr>
          <p:cNvPr id="712" name="Google Shape;712;p75"/>
          <p:cNvGrpSpPr/>
          <p:nvPr/>
        </p:nvGrpSpPr>
        <p:grpSpPr>
          <a:xfrm>
            <a:off x="1206627" y="1847013"/>
            <a:ext cx="9504011" cy="1169700"/>
            <a:chOff x="1264714" y="1068250"/>
            <a:chExt cx="9504011" cy="1169700"/>
          </a:xfrm>
        </p:grpSpPr>
        <p:sp>
          <p:nvSpPr>
            <p:cNvPr id="713" name="Google Shape;713;p75"/>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14" name="Google Shape;714;p75"/>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5" name="Google Shape;715;p75"/>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16" name="Google Shape;716;p75"/>
          <p:cNvGrpSpPr/>
          <p:nvPr/>
        </p:nvGrpSpPr>
        <p:grpSpPr>
          <a:xfrm>
            <a:off x="1206627" y="3841296"/>
            <a:ext cx="9643211" cy="2154406"/>
            <a:chOff x="1264714" y="3062533"/>
            <a:chExt cx="9643211" cy="2154406"/>
          </a:xfrm>
        </p:grpSpPr>
        <p:grpSp>
          <p:nvGrpSpPr>
            <p:cNvPr id="717" name="Google Shape;717;p75"/>
            <p:cNvGrpSpPr/>
            <p:nvPr/>
          </p:nvGrpSpPr>
          <p:grpSpPr>
            <a:xfrm>
              <a:off x="1264714" y="3388483"/>
              <a:ext cx="517800" cy="517800"/>
              <a:chOff x="9069139" y="3565127"/>
              <a:chExt cx="517800" cy="517800"/>
            </a:xfrm>
          </p:grpSpPr>
          <p:sp>
            <p:nvSpPr>
              <p:cNvPr id="718" name="Google Shape;71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19" name="Google Shape;71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20" name="Google Shape;720;p75"/>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21" name="Google Shape;721;p75"/>
          <p:cNvGrpSpPr/>
          <p:nvPr/>
        </p:nvGrpSpPr>
        <p:grpSpPr>
          <a:xfrm>
            <a:off x="1206627" y="2844154"/>
            <a:ext cx="9643211" cy="1169700"/>
            <a:chOff x="1264714" y="2065392"/>
            <a:chExt cx="9643211" cy="1169700"/>
          </a:xfrm>
        </p:grpSpPr>
        <p:sp>
          <p:nvSpPr>
            <p:cNvPr id="722" name="Google Shape;722;p75"/>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3" name="Google Shape;723;p75"/>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24" name="Google Shape;724;p75"/>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25" name="Google Shape;725;p75"/>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26" name="Google Shape;726;p75"/>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27" name="Google Shape;727;p75"/>
          <p:cNvGrpSpPr/>
          <p:nvPr/>
        </p:nvGrpSpPr>
        <p:grpSpPr>
          <a:xfrm>
            <a:off x="1206614" y="5156325"/>
            <a:ext cx="517800" cy="517800"/>
            <a:chOff x="9069139" y="3565127"/>
            <a:chExt cx="517800" cy="517800"/>
          </a:xfrm>
        </p:grpSpPr>
        <p:sp>
          <p:nvSpPr>
            <p:cNvPr id="728" name="Google Shape;728;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29" name="Google Shape;729;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0" name="Google Shape;730;p75"/>
          <p:cNvGrpSpPr/>
          <p:nvPr/>
        </p:nvGrpSpPr>
        <p:grpSpPr>
          <a:xfrm>
            <a:off x="1206614" y="5156325"/>
            <a:ext cx="517800" cy="517800"/>
            <a:chOff x="9069139" y="3565127"/>
            <a:chExt cx="517800" cy="517800"/>
          </a:xfrm>
        </p:grpSpPr>
        <p:sp>
          <p:nvSpPr>
            <p:cNvPr id="731" name="Google Shape;731;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2" name="Google Shape;732;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3" name="Google Shape;733;p75"/>
          <p:cNvGrpSpPr/>
          <p:nvPr/>
        </p:nvGrpSpPr>
        <p:grpSpPr>
          <a:xfrm>
            <a:off x="1198616" y="5156334"/>
            <a:ext cx="533852" cy="535146"/>
            <a:chOff x="7813889" y="2330318"/>
            <a:chExt cx="517800" cy="517800"/>
          </a:xfrm>
        </p:grpSpPr>
        <p:sp>
          <p:nvSpPr>
            <p:cNvPr id="734" name="Google Shape;734;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5" name="Google Shape;735;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6" name="Google Shape;736;p75"/>
          <p:cNvGrpSpPr/>
          <p:nvPr/>
        </p:nvGrpSpPr>
        <p:grpSpPr>
          <a:xfrm>
            <a:off x="1206589" y="4153550"/>
            <a:ext cx="517800" cy="517800"/>
            <a:chOff x="9069139" y="3565127"/>
            <a:chExt cx="517800" cy="517800"/>
          </a:xfrm>
        </p:grpSpPr>
        <p:sp>
          <p:nvSpPr>
            <p:cNvPr id="737" name="Google Shape;737;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38" name="Google Shape;738;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39" name="Google Shape;739;p75"/>
          <p:cNvGrpSpPr/>
          <p:nvPr/>
        </p:nvGrpSpPr>
        <p:grpSpPr>
          <a:xfrm>
            <a:off x="1198591" y="4153559"/>
            <a:ext cx="533852" cy="535146"/>
            <a:chOff x="7813889" y="2330318"/>
            <a:chExt cx="517800" cy="517800"/>
          </a:xfrm>
        </p:grpSpPr>
        <p:sp>
          <p:nvSpPr>
            <p:cNvPr id="740" name="Google Shape;740;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1" name="Google Shape;741;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2" name="Google Shape;742;p75"/>
          <p:cNvGrpSpPr/>
          <p:nvPr/>
        </p:nvGrpSpPr>
        <p:grpSpPr>
          <a:xfrm>
            <a:off x="1206564" y="3161438"/>
            <a:ext cx="517800" cy="517800"/>
            <a:chOff x="9069139" y="3565127"/>
            <a:chExt cx="517800" cy="517800"/>
          </a:xfrm>
        </p:grpSpPr>
        <p:sp>
          <p:nvSpPr>
            <p:cNvPr id="743" name="Google Shape;743;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4" name="Google Shape;744;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5" name="Google Shape;745;p75"/>
          <p:cNvGrpSpPr/>
          <p:nvPr/>
        </p:nvGrpSpPr>
        <p:grpSpPr>
          <a:xfrm>
            <a:off x="1198566" y="3161447"/>
            <a:ext cx="533852" cy="535146"/>
            <a:chOff x="7813889" y="2330318"/>
            <a:chExt cx="517800" cy="517800"/>
          </a:xfrm>
        </p:grpSpPr>
        <p:sp>
          <p:nvSpPr>
            <p:cNvPr id="746" name="Google Shape;746;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47" name="Google Shape;747;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48" name="Google Shape;748;p75"/>
          <p:cNvGrpSpPr/>
          <p:nvPr/>
        </p:nvGrpSpPr>
        <p:grpSpPr>
          <a:xfrm>
            <a:off x="1206539" y="2164000"/>
            <a:ext cx="517800" cy="517800"/>
            <a:chOff x="9069139" y="3565127"/>
            <a:chExt cx="517800" cy="517800"/>
          </a:xfrm>
        </p:grpSpPr>
        <p:sp>
          <p:nvSpPr>
            <p:cNvPr id="749" name="Google Shape;749;p75"/>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0" name="Google Shape;750;p75"/>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51" name="Google Shape;751;p75"/>
          <p:cNvGrpSpPr/>
          <p:nvPr/>
        </p:nvGrpSpPr>
        <p:grpSpPr>
          <a:xfrm>
            <a:off x="1198541" y="2164009"/>
            <a:ext cx="533852" cy="535146"/>
            <a:chOff x="7813889" y="2330318"/>
            <a:chExt cx="517800" cy="517800"/>
          </a:xfrm>
        </p:grpSpPr>
        <p:sp>
          <p:nvSpPr>
            <p:cNvPr id="752" name="Google Shape;752;p75"/>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53" name="Google Shape;753;p75"/>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54" name="Google Shape;754;p75"/>
          <p:cNvSpPr/>
          <p:nvPr/>
        </p:nvSpPr>
        <p:spPr>
          <a:xfrm>
            <a:off x="839100" y="5011000"/>
            <a:ext cx="9871500" cy="10233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5" name="Google Shape;755;p75"/>
          <p:cNvSpPr/>
          <p:nvPr/>
        </p:nvSpPr>
        <p:spPr>
          <a:xfrm>
            <a:off x="976800" y="2042625"/>
            <a:ext cx="9871500" cy="17988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756" name="Google Shape;756;p75"/>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Shape 760"/>
        <p:cNvGrpSpPr/>
        <p:nvPr/>
      </p:nvGrpSpPr>
      <p:grpSpPr>
        <a:xfrm>
          <a:off x="0" y="0"/>
          <a:ext cx="0" cy="0"/>
          <a:chOff x="0" y="0"/>
          <a:chExt cx="0" cy="0"/>
        </a:xfrm>
      </p:grpSpPr>
      <p:sp>
        <p:nvSpPr>
          <p:cNvPr id="761" name="Google Shape;761;p7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219</a:t>
            </a:fld>
            <a:endParaRPr dirty="0"/>
          </a:p>
        </p:txBody>
      </p:sp>
      <p:grpSp>
        <p:nvGrpSpPr>
          <p:cNvPr id="762" name="Google Shape;762;p76"/>
          <p:cNvGrpSpPr/>
          <p:nvPr/>
        </p:nvGrpSpPr>
        <p:grpSpPr>
          <a:xfrm>
            <a:off x="1206627" y="1847013"/>
            <a:ext cx="9504011" cy="1169700"/>
            <a:chOff x="1264714" y="1068250"/>
            <a:chExt cx="9504011" cy="1169700"/>
          </a:xfrm>
        </p:grpSpPr>
        <p:sp>
          <p:nvSpPr>
            <p:cNvPr id="763" name="Google Shape;763;p76"/>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764" name="Google Shape;764;p76"/>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5" name="Google Shape;765;p76"/>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66" name="Google Shape;766;p76"/>
          <p:cNvGrpSpPr/>
          <p:nvPr/>
        </p:nvGrpSpPr>
        <p:grpSpPr>
          <a:xfrm>
            <a:off x="1206627" y="3841296"/>
            <a:ext cx="9643211" cy="2154406"/>
            <a:chOff x="1264714" y="3062533"/>
            <a:chExt cx="9643211" cy="2154406"/>
          </a:xfrm>
        </p:grpSpPr>
        <p:grpSp>
          <p:nvGrpSpPr>
            <p:cNvPr id="767" name="Google Shape;767;p76"/>
            <p:cNvGrpSpPr/>
            <p:nvPr/>
          </p:nvGrpSpPr>
          <p:grpSpPr>
            <a:xfrm>
              <a:off x="1264714" y="3388483"/>
              <a:ext cx="517800" cy="517800"/>
              <a:chOff x="9069139" y="3565127"/>
              <a:chExt cx="517800" cy="517800"/>
            </a:xfrm>
          </p:grpSpPr>
          <p:sp>
            <p:nvSpPr>
              <p:cNvPr id="768" name="Google Shape;76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69" name="Google Shape;76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770" name="Google Shape;770;p76"/>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771" name="Google Shape;771;p76"/>
          <p:cNvGrpSpPr/>
          <p:nvPr/>
        </p:nvGrpSpPr>
        <p:grpSpPr>
          <a:xfrm>
            <a:off x="1206627" y="2844154"/>
            <a:ext cx="9643211" cy="1169700"/>
            <a:chOff x="1264714" y="2065392"/>
            <a:chExt cx="9643211" cy="1169700"/>
          </a:xfrm>
        </p:grpSpPr>
        <p:sp>
          <p:nvSpPr>
            <p:cNvPr id="772" name="Google Shape;772;p76"/>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3" name="Google Shape;773;p76"/>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774" name="Google Shape;774;p76"/>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sp>
        <p:nvSpPr>
          <p:cNvPr id="775" name="Google Shape;775;p76"/>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Automated tests are:</a:t>
            </a:r>
            <a:endParaRPr sz="6400" dirty="0">
              <a:solidFill>
                <a:schemeClr val="accent3"/>
              </a:solidFill>
              <a:latin typeface="DM Mono" panose="020B0509040201040103" pitchFamily="49" charset="77"/>
              <a:ea typeface="DM Sans"/>
              <a:cs typeface="DM Sans"/>
              <a:sym typeface="DM Sans"/>
            </a:endParaRPr>
          </a:p>
        </p:txBody>
      </p:sp>
      <p:sp>
        <p:nvSpPr>
          <p:cNvPr id="776" name="Google Shape;776;p76"/>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777" name="Google Shape;777;p76"/>
          <p:cNvGrpSpPr/>
          <p:nvPr/>
        </p:nvGrpSpPr>
        <p:grpSpPr>
          <a:xfrm>
            <a:off x="1206614" y="5156325"/>
            <a:ext cx="517800" cy="517800"/>
            <a:chOff x="9069139" y="3565127"/>
            <a:chExt cx="517800" cy="517800"/>
          </a:xfrm>
        </p:grpSpPr>
        <p:sp>
          <p:nvSpPr>
            <p:cNvPr id="778" name="Google Shape;778;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79" name="Google Shape;779;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0" name="Google Shape;780;p76"/>
          <p:cNvGrpSpPr/>
          <p:nvPr/>
        </p:nvGrpSpPr>
        <p:grpSpPr>
          <a:xfrm>
            <a:off x="1206614" y="5156325"/>
            <a:ext cx="517800" cy="517800"/>
            <a:chOff x="9069139" y="3565127"/>
            <a:chExt cx="517800" cy="517800"/>
          </a:xfrm>
        </p:grpSpPr>
        <p:sp>
          <p:nvSpPr>
            <p:cNvPr id="781" name="Google Shape;781;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2" name="Google Shape;782;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3" name="Google Shape;783;p76"/>
          <p:cNvGrpSpPr/>
          <p:nvPr/>
        </p:nvGrpSpPr>
        <p:grpSpPr>
          <a:xfrm>
            <a:off x="1198616" y="5156334"/>
            <a:ext cx="533852" cy="535146"/>
            <a:chOff x="7813889" y="2330318"/>
            <a:chExt cx="517800" cy="517800"/>
          </a:xfrm>
        </p:grpSpPr>
        <p:sp>
          <p:nvSpPr>
            <p:cNvPr id="784" name="Google Shape;784;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5" name="Google Shape;785;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6" name="Google Shape;786;p76"/>
          <p:cNvGrpSpPr/>
          <p:nvPr/>
        </p:nvGrpSpPr>
        <p:grpSpPr>
          <a:xfrm>
            <a:off x="1206589" y="4153550"/>
            <a:ext cx="517800" cy="517800"/>
            <a:chOff x="9069139" y="3565127"/>
            <a:chExt cx="517800" cy="517800"/>
          </a:xfrm>
        </p:grpSpPr>
        <p:sp>
          <p:nvSpPr>
            <p:cNvPr id="787" name="Google Shape;787;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88" name="Google Shape;788;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89" name="Google Shape;789;p76"/>
          <p:cNvGrpSpPr/>
          <p:nvPr/>
        </p:nvGrpSpPr>
        <p:grpSpPr>
          <a:xfrm>
            <a:off x="1198591" y="4153559"/>
            <a:ext cx="533852" cy="535146"/>
            <a:chOff x="7813889" y="2330318"/>
            <a:chExt cx="517800" cy="517800"/>
          </a:xfrm>
        </p:grpSpPr>
        <p:sp>
          <p:nvSpPr>
            <p:cNvPr id="790" name="Google Shape;790;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1" name="Google Shape;791;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2" name="Google Shape;792;p76"/>
          <p:cNvGrpSpPr/>
          <p:nvPr/>
        </p:nvGrpSpPr>
        <p:grpSpPr>
          <a:xfrm>
            <a:off x="1206564" y="3161438"/>
            <a:ext cx="517800" cy="517800"/>
            <a:chOff x="9069139" y="3565127"/>
            <a:chExt cx="517800" cy="517800"/>
          </a:xfrm>
        </p:grpSpPr>
        <p:sp>
          <p:nvSpPr>
            <p:cNvPr id="793" name="Google Shape;793;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4" name="Google Shape;794;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5" name="Google Shape;795;p76"/>
          <p:cNvGrpSpPr/>
          <p:nvPr/>
        </p:nvGrpSpPr>
        <p:grpSpPr>
          <a:xfrm>
            <a:off x="1198566" y="3161447"/>
            <a:ext cx="533852" cy="535146"/>
            <a:chOff x="7813889" y="2330318"/>
            <a:chExt cx="517800" cy="517800"/>
          </a:xfrm>
        </p:grpSpPr>
        <p:sp>
          <p:nvSpPr>
            <p:cNvPr id="796" name="Google Shape;796;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797" name="Google Shape;797;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798" name="Google Shape;798;p76"/>
          <p:cNvGrpSpPr/>
          <p:nvPr/>
        </p:nvGrpSpPr>
        <p:grpSpPr>
          <a:xfrm>
            <a:off x="1206539" y="2164000"/>
            <a:ext cx="517800" cy="517800"/>
            <a:chOff x="9069139" y="3565127"/>
            <a:chExt cx="517800" cy="517800"/>
          </a:xfrm>
        </p:grpSpPr>
        <p:sp>
          <p:nvSpPr>
            <p:cNvPr id="799" name="Google Shape;799;p76"/>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0" name="Google Shape;800;p76"/>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01" name="Google Shape;801;p76"/>
          <p:cNvGrpSpPr/>
          <p:nvPr/>
        </p:nvGrpSpPr>
        <p:grpSpPr>
          <a:xfrm>
            <a:off x="1198541" y="2164009"/>
            <a:ext cx="533852" cy="535146"/>
            <a:chOff x="7813889" y="2330318"/>
            <a:chExt cx="517800" cy="517800"/>
          </a:xfrm>
        </p:grpSpPr>
        <p:sp>
          <p:nvSpPr>
            <p:cNvPr id="802" name="Google Shape;802;p76"/>
            <p:cNvSpPr/>
            <p:nvPr/>
          </p:nvSpPr>
          <p:spPr>
            <a:xfrm>
              <a:off x="7813889" y="2330318"/>
              <a:ext cx="517800" cy="517800"/>
            </a:xfrm>
            <a:prstGeom prst="ellipse">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03" name="Google Shape;803;p76"/>
            <p:cNvSpPr txBox="1"/>
            <p:nvPr/>
          </p:nvSpPr>
          <p:spPr>
            <a:xfrm>
              <a:off x="7882287" y="2462016"/>
              <a:ext cx="381000" cy="254400"/>
            </a:xfrm>
            <a:prstGeom prst="rect">
              <a:avLst/>
            </a:prstGeom>
            <a:solidFill>
              <a:schemeClr val="accent5"/>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04" name="Google Shape;804;p76"/>
          <p:cNvSpPr/>
          <p:nvPr/>
        </p:nvSpPr>
        <p:spPr>
          <a:xfrm>
            <a:off x="976800" y="2042625"/>
            <a:ext cx="9871500" cy="2968500"/>
          </a:xfrm>
          <a:prstGeom prst="rect">
            <a:avLst/>
          </a:prstGeom>
          <a:solidFill>
            <a:srgbClr val="EDEEF1">
              <a:alpha val="832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05" name="Google Shape;805;p76"/>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295" y="2405757"/>
            <a:ext cx="1661946" cy="1661946"/>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634140"/>
            <a:ext cx="1661946" cy="1661946"/>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2405757"/>
            <a:ext cx="1661946" cy="1661946"/>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4194" y="4177374"/>
            <a:ext cx="1661946" cy="1661946"/>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2490241" y="3236730"/>
            <a:ext cx="26939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2490241" y="1465113"/>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2490241" y="3236730"/>
            <a:ext cx="2693953" cy="177161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7071211" y="1234280"/>
            <a:ext cx="3799438" cy="461665"/>
          </a:xfrm>
          <a:prstGeom prst="rect">
            <a:avLst/>
          </a:prstGeom>
          <a:noFill/>
        </p:spPr>
        <p:txBody>
          <a:bodyPr wrap="none" rtlCol="0">
            <a:spAutoFit/>
          </a:bodyPr>
          <a:lstStyle/>
          <a:p>
            <a:r>
              <a:rPr lang="en-US" sz="24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7071211" y="3005897"/>
            <a:ext cx="1303562" cy="461665"/>
          </a:xfrm>
          <a:prstGeom prst="rect">
            <a:avLst/>
          </a:prstGeom>
          <a:noFill/>
        </p:spPr>
        <p:txBody>
          <a:bodyPr wrap="none" rtlCol="0">
            <a:spAutoFit/>
          </a:bodyPr>
          <a:lstStyle/>
          <a:p>
            <a:r>
              <a:rPr lang="en-US" sz="24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7071211" y="4777514"/>
            <a:ext cx="2358338" cy="461665"/>
          </a:xfrm>
          <a:prstGeom prst="rect">
            <a:avLst/>
          </a:prstGeom>
          <a:noFill/>
        </p:spPr>
        <p:txBody>
          <a:bodyPr wrap="none" rtlCol="0">
            <a:spAutoFit/>
          </a:bodyPr>
          <a:lstStyle/>
          <a:p>
            <a:r>
              <a:rPr lang="en-US" sz="24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0" y="4298511"/>
            <a:ext cx="3318537" cy="1200329"/>
          </a:xfrm>
          <a:prstGeom prst="rect">
            <a:avLst/>
          </a:prstGeom>
          <a:noFill/>
        </p:spPr>
        <p:txBody>
          <a:bodyPr wrap="none" rtlCol="0">
            <a:spAutoFit/>
          </a:bodyPr>
          <a:lstStyle/>
          <a:p>
            <a:pPr algn="ctr"/>
            <a:r>
              <a:rPr lang="en-US" sz="2400" dirty="0">
                <a:latin typeface="DM Sans" pitchFamily="2" charset="77"/>
              </a:rPr>
              <a:t>The </a:t>
            </a:r>
          </a:p>
          <a:p>
            <a:pPr algn="ctr"/>
            <a:r>
              <a:rPr lang="en-US" sz="2400" dirty="0" err="1">
                <a:latin typeface="DM Mono" panose="020B0509040201040103" pitchFamily="49" charset="77"/>
                <a:cs typeface="Courier New" panose="02070309020205020404" pitchFamily="49" charset="0"/>
              </a:rPr>
              <a:t>pandemic_recovery</a:t>
            </a:r>
            <a:endParaRPr lang="en-US" sz="2400" dirty="0">
              <a:latin typeface="DM Mono" panose="020B0509040201040103" pitchFamily="49" charset="77"/>
              <a:cs typeface="Courier New" panose="02070309020205020404" pitchFamily="49" charset="0"/>
            </a:endParaRPr>
          </a:p>
          <a:p>
            <a:pPr algn="ctr"/>
            <a:r>
              <a:rPr lang="en-US" sz="24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78"/>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220</a:t>
            </a:fld>
            <a:endParaRPr dirty="0"/>
          </a:p>
        </p:txBody>
      </p:sp>
      <p:grpSp>
        <p:nvGrpSpPr>
          <p:cNvPr id="848" name="Google Shape;848;p78"/>
          <p:cNvGrpSpPr/>
          <p:nvPr/>
        </p:nvGrpSpPr>
        <p:grpSpPr>
          <a:xfrm>
            <a:off x="1206627" y="1847013"/>
            <a:ext cx="9643211" cy="4148689"/>
            <a:chOff x="1264714" y="1068250"/>
            <a:chExt cx="9643211" cy="4148689"/>
          </a:xfrm>
        </p:grpSpPr>
        <p:grpSp>
          <p:nvGrpSpPr>
            <p:cNvPr id="849" name="Google Shape;849;p78"/>
            <p:cNvGrpSpPr/>
            <p:nvPr/>
          </p:nvGrpSpPr>
          <p:grpSpPr>
            <a:xfrm>
              <a:off x="1264714" y="1068250"/>
              <a:ext cx="9504011" cy="1169700"/>
              <a:chOff x="1264714" y="1068250"/>
              <a:chExt cx="9504011" cy="1169700"/>
            </a:xfrm>
          </p:grpSpPr>
          <p:sp>
            <p:nvSpPr>
              <p:cNvPr id="850" name="Google Shape;850;p78"/>
              <p:cNvSpPr txBox="1"/>
              <p:nvPr/>
            </p:nvSpPr>
            <p:spPr>
              <a:xfrm>
                <a:off x="2485425" y="1068250"/>
                <a:ext cx="8283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Reproducible</a:t>
                </a:r>
                <a:endParaRPr sz="6400" dirty="0">
                  <a:solidFill>
                    <a:schemeClr val="accent3"/>
                  </a:solidFill>
                  <a:latin typeface="DM Mono" panose="020B0509040201040103" pitchFamily="49" charset="77"/>
                  <a:ea typeface="DM Sans"/>
                  <a:cs typeface="DM Sans"/>
                  <a:sym typeface="DM Sans"/>
                </a:endParaRPr>
              </a:p>
            </p:txBody>
          </p:sp>
          <p:sp>
            <p:nvSpPr>
              <p:cNvPr id="851" name="Google Shape;851;p78"/>
              <p:cNvSpPr/>
              <p:nvPr/>
            </p:nvSpPr>
            <p:spPr>
              <a:xfrm>
                <a:off x="1264714" y="1394200"/>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2" name="Google Shape;852;p78"/>
              <p:cNvSpPr txBox="1"/>
              <p:nvPr/>
            </p:nvSpPr>
            <p:spPr>
              <a:xfrm>
                <a:off x="1333125" y="1525900"/>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853" name="Google Shape;853;p78"/>
            <p:cNvGrpSpPr/>
            <p:nvPr/>
          </p:nvGrpSpPr>
          <p:grpSpPr>
            <a:xfrm>
              <a:off x="1264714" y="3062533"/>
              <a:ext cx="9643211" cy="2154406"/>
              <a:chOff x="1264714" y="3062533"/>
              <a:chExt cx="9643211" cy="2154406"/>
            </a:xfrm>
          </p:grpSpPr>
          <p:grpSp>
            <p:nvGrpSpPr>
              <p:cNvPr id="854" name="Google Shape;854;p78"/>
              <p:cNvGrpSpPr/>
              <p:nvPr/>
            </p:nvGrpSpPr>
            <p:grpSpPr>
              <a:xfrm>
                <a:off x="1264714" y="3388483"/>
                <a:ext cx="517800" cy="517800"/>
                <a:chOff x="9069139" y="3565127"/>
                <a:chExt cx="517800" cy="517800"/>
              </a:xfrm>
            </p:grpSpPr>
            <p:sp>
              <p:nvSpPr>
                <p:cNvPr id="855" name="Google Shape;85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56" name="Google Shape;85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57" name="Google Shape;857;p78"/>
              <p:cNvSpPr txBox="1"/>
              <p:nvPr/>
            </p:nvSpPr>
            <p:spPr>
              <a:xfrm>
                <a:off x="2485425" y="3062533"/>
                <a:ext cx="8422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Confidence Inspiring</a:t>
                </a:r>
                <a:endParaRPr dirty="0">
                  <a:latin typeface="DM Mono" panose="020B0509040201040103" pitchFamily="49" charset="77"/>
                </a:endParaRPr>
              </a:p>
            </p:txBody>
          </p:sp>
        </p:grpSp>
        <p:grpSp>
          <p:nvGrpSpPr>
            <p:cNvPr id="858" name="Google Shape;858;p78"/>
            <p:cNvGrpSpPr/>
            <p:nvPr/>
          </p:nvGrpSpPr>
          <p:grpSpPr>
            <a:xfrm>
              <a:off x="1264714" y="2065392"/>
              <a:ext cx="9643211" cy="1169700"/>
              <a:chOff x="1264714" y="2065392"/>
              <a:chExt cx="9643211" cy="1169700"/>
            </a:xfrm>
          </p:grpSpPr>
          <p:sp>
            <p:nvSpPr>
              <p:cNvPr id="859" name="Google Shape;859;p78"/>
              <p:cNvSpPr/>
              <p:nvPr/>
            </p:nvSpPr>
            <p:spPr>
              <a:xfrm>
                <a:off x="1264714" y="2391342"/>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0" name="Google Shape;860;p78"/>
              <p:cNvSpPr txBox="1"/>
              <p:nvPr/>
            </p:nvSpPr>
            <p:spPr>
              <a:xfrm>
                <a:off x="1333125" y="2523042"/>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sp>
            <p:nvSpPr>
              <p:cNvPr id="861" name="Google Shape;861;p78"/>
              <p:cNvSpPr txBox="1"/>
              <p:nvPr/>
            </p:nvSpPr>
            <p:spPr>
              <a:xfrm>
                <a:off x="2485425" y="2065392"/>
                <a:ext cx="8422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Fast</a:t>
                </a:r>
                <a:endParaRPr dirty="0">
                  <a:latin typeface="DM Mono" panose="020B0509040201040103" pitchFamily="49" charset="77"/>
                </a:endParaRPr>
              </a:p>
            </p:txBody>
          </p:sp>
        </p:grpSp>
      </p:grpSp>
      <p:sp>
        <p:nvSpPr>
          <p:cNvPr id="862" name="Google Shape;862;p78"/>
          <p:cNvSpPr txBox="1"/>
          <p:nvPr/>
        </p:nvSpPr>
        <p:spPr>
          <a:xfrm>
            <a:off x="609450" y="532000"/>
            <a:ext cx="1060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Our tests are:</a:t>
            </a:r>
            <a:endParaRPr sz="6400" dirty="0">
              <a:solidFill>
                <a:schemeClr val="accent3"/>
              </a:solidFill>
              <a:latin typeface="DM Mono" panose="020B0509040201040103" pitchFamily="49" charset="77"/>
              <a:ea typeface="DM Sans"/>
              <a:cs typeface="DM Sans"/>
              <a:sym typeface="DM Sans"/>
            </a:endParaRPr>
          </a:p>
        </p:txBody>
      </p:sp>
      <p:sp>
        <p:nvSpPr>
          <p:cNvPr id="863" name="Google Shape;863;p78"/>
          <p:cNvSpPr txBox="1"/>
          <p:nvPr/>
        </p:nvSpPr>
        <p:spPr>
          <a:xfrm>
            <a:off x="2409125" y="4864800"/>
            <a:ext cx="846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dirty="0">
                <a:solidFill>
                  <a:schemeClr val="accent3"/>
                </a:solidFill>
                <a:latin typeface="DM Mono" panose="020B0509040201040103" pitchFamily="49" charset="77"/>
                <a:ea typeface="DM Sans"/>
                <a:cs typeface="DM Sans"/>
                <a:sym typeface="DM Sans"/>
              </a:rPr>
              <a:t>Easy to write</a:t>
            </a:r>
            <a:endParaRPr sz="6400" dirty="0">
              <a:solidFill>
                <a:schemeClr val="accent3"/>
              </a:solidFill>
              <a:latin typeface="DM Mono" panose="020B0509040201040103" pitchFamily="49" charset="77"/>
              <a:ea typeface="DM Sans"/>
              <a:cs typeface="DM Sans"/>
              <a:sym typeface="DM Sans"/>
            </a:endParaRPr>
          </a:p>
        </p:txBody>
      </p:sp>
      <p:grpSp>
        <p:nvGrpSpPr>
          <p:cNvPr id="864" name="Google Shape;864;p78"/>
          <p:cNvGrpSpPr/>
          <p:nvPr/>
        </p:nvGrpSpPr>
        <p:grpSpPr>
          <a:xfrm>
            <a:off x="1206614" y="5156325"/>
            <a:ext cx="517800" cy="517800"/>
            <a:chOff x="9069139" y="3565127"/>
            <a:chExt cx="517800" cy="517800"/>
          </a:xfrm>
        </p:grpSpPr>
        <p:sp>
          <p:nvSpPr>
            <p:cNvPr id="865" name="Google Shape;865;p78"/>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866" name="Google Shape;866;p78"/>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867" name="Google Shape;867;p78"/>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38683735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114499470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17397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6670385"/>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0253037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19281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89016798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06928"/>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331876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751339" y="1032287"/>
            <a:ext cx="10655112" cy="4770537"/>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test_mobile_reviews_count_without_checkins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2149DD33-CC81-6C8C-6165-2038C258A11E}"/>
              </a:ext>
            </a:extLst>
          </p:cNvPr>
          <p:cNvSpPr/>
          <p:nvPr/>
        </p:nvSpPr>
        <p:spPr>
          <a:xfrm>
            <a:off x="865414" y="4963886"/>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10" name="Google Shape;783;p76">
            <a:extLst>
              <a:ext uri="{FF2B5EF4-FFF2-40B4-BE49-F238E27FC236}">
                <a16:creationId xmlns:a16="http://schemas.microsoft.com/office/drawing/2014/main" id="{1CEF7755-4E26-F9BF-30BB-EE3218032725}"/>
              </a:ext>
            </a:extLst>
          </p:cNvPr>
          <p:cNvGrpSpPr/>
          <p:nvPr/>
        </p:nvGrpSpPr>
        <p:grpSpPr>
          <a:xfrm>
            <a:off x="10091712" y="5075866"/>
            <a:ext cx="625166" cy="614978"/>
            <a:chOff x="7813889" y="2330318"/>
            <a:chExt cx="517800" cy="517800"/>
          </a:xfrm>
          <a:solidFill>
            <a:srgbClr val="12CB5A"/>
          </a:solidFill>
        </p:grpSpPr>
        <p:sp>
          <p:nvSpPr>
            <p:cNvPr id="11" name="Google Shape;784;p76">
              <a:extLst>
                <a:ext uri="{FF2B5EF4-FFF2-40B4-BE49-F238E27FC236}">
                  <a16:creationId xmlns:a16="http://schemas.microsoft.com/office/drawing/2014/main" id="{CAA0D7D2-0645-C1EC-581C-438F96DBEAC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13" name="Google Shape;785;p76">
              <a:extLst>
                <a:ext uri="{FF2B5EF4-FFF2-40B4-BE49-F238E27FC236}">
                  <a16:creationId xmlns:a16="http://schemas.microsoft.com/office/drawing/2014/main" id="{D91F5EB4-CAAF-46A3-788B-EF429610D96A}"/>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8258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36776" y="-11850912"/>
            <a:ext cx="10655113" cy="33916977"/>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"XQfwVwDr-v0ZS3_CbbE5Xw"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"mh_-eMZ6K5RLWhZyISBhwA"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a:t>
            </a:r>
            <a:r>
              <a:rPr lang="en-CA" dirty="0">
                <a:solidFill>
                  <a:srgbClr val="067D17"/>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"2018-07-07 22:09:11"</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"7ATYjTIgM3jUlt4UM3IypQ"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"OyoGAe7OKpv6SyGZT5g77Q"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Ive</a:t>
            </a:r>
            <a:r>
              <a:rPr lang="en-CA" dirty="0">
                <a:solidFill>
                  <a:srgbClr val="067D17"/>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For</a:t>
            </a:r>
            <a:r>
              <a:rPr lang="en-CA" dirty="0">
                <a:solidFill>
                  <a:srgbClr val="067D17"/>
                </a:solidFill>
                <a:latin typeface="DM Mono" panose="020B0509040201040103" pitchFamily="49" charset="77"/>
              </a:rPr>
              <a:t> anyone who struggles to fit workouts in, the online scheduling system makes it easy to plan ahead (and </a:t>
            </a:r>
            <a:r>
              <a:rPr lang="en-CA" dirty="0" err="1">
                <a:solidFill>
                  <a:srgbClr val="067D17"/>
                </a:solidFill>
                <a:latin typeface="DM Mono" panose="020B0509040201040103" pitchFamily="49" charset="77"/>
              </a:rPr>
              <a:t>theres</a:t>
            </a:r>
            <a:r>
              <a:rPr lang="en-CA" dirty="0">
                <a:solidFill>
                  <a:srgbClr val="067D17"/>
                </a:solidFill>
                <a:latin typeface="DM Mono" panose="020B0509040201040103" pitchFamily="49" charset="77"/>
              </a:rPr>
              <a:t> no need to line up way in advanced like many gyms make you do).</a:t>
            </a:r>
            <a:r>
              <a:rPr lang="en-CA" dirty="0">
                <a:solidFill>
                  <a:srgbClr val="0037A6"/>
                </a:solidFill>
                <a:latin typeface="DM Mono" panose="020B0509040201040103" pitchFamily="49" charset="77"/>
              </a:rPr>
              <a:t>\n\</a:t>
            </a:r>
            <a:r>
              <a:rPr lang="en-CA" dirty="0" err="1">
                <a:solidFill>
                  <a:srgbClr val="0037A6"/>
                </a:solidFill>
                <a:latin typeface="DM Mono" panose="020B0509040201040103" pitchFamily="49" charset="77"/>
              </a:rPr>
              <a:t>n</a:t>
            </a:r>
            <a:r>
              <a:rPr lang="en-CA" dirty="0" err="1">
                <a:solidFill>
                  <a:srgbClr val="067D17"/>
                </a:solidFill>
                <a:latin typeface="DM Mono" panose="020B0509040201040103" pitchFamily="49" charset="77"/>
              </a:rPr>
              <a:t>There</a:t>
            </a:r>
            <a:r>
              <a:rPr lang="en-CA" dirty="0">
                <a:solidFill>
                  <a:srgbClr val="067D17"/>
                </a:solidFill>
                <a:latin typeface="DM Mono" panose="020B0509040201040103" pitchFamily="49" charset="77"/>
              </a:rPr>
              <a:t> is no way I can write this review without giving Russell, the owner of Body Cycle, a shout out. </a:t>
            </a:r>
            <a:r>
              <a:rPr lang="en-CA" dirty="0" err="1">
                <a:solidFill>
                  <a:srgbClr val="067D17"/>
                </a:solidFill>
                <a:latin typeface="DM Mono" panose="020B0509040201040103" pitchFamily="49" charset="77"/>
              </a:rPr>
              <a:t>Russells</a:t>
            </a:r>
            <a:r>
              <a:rPr lang="en-CA" dirty="0">
                <a:solidFill>
                  <a:srgbClr val="067D17"/>
                </a:solidFill>
                <a:latin typeface="DM Mono" panose="020B0509040201040103" pitchFamily="49" charset="77"/>
              </a:rPr>
              <a:t> passion for fitness and cycling is so evident, as is his desire for all of his clients to succeed. He is always dropping in to classes to check in</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provide encouragement, and is open to ideas and recommendations from anyone. Russell always wears a smile on his face, even when </a:t>
            </a:r>
            <a:r>
              <a:rPr lang="en-CA" dirty="0" err="1">
                <a:solidFill>
                  <a:srgbClr val="067D17"/>
                </a:solidFill>
                <a:latin typeface="DM Mono" panose="020B0509040201040103" pitchFamily="49" charset="77"/>
              </a:rPr>
              <a:t>hes</a:t>
            </a:r>
            <a:r>
              <a:rPr lang="en-CA" dirty="0">
                <a:solidFill>
                  <a:srgbClr val="067D17"/>
                </a:solidFill>
                <a:latin typeface="DM Mono" panose="020B0509040201040103" pitchFamily="49" charset="77"/>
              </a:rPr>
              <a:t> kicking your butt in class!"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13:18:32"</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"YjUWPpI6HXG530lwP-fb2A"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"8g_iMtfSiwikVnbP2etR0A"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16:23:50"</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"e4Vwtrqf-wpJfwesgvdgxQ"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"bcjbaE6dDog4jkNY91ncLQ"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4.0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"Cute interior and owner (?) gave us tour of upcoming patio</a:t>
            </a:r>
            <a:r>
              <a:rPr lang="en-CA" dirty="0">
                <a:solidFill>
                  <a:srgbClr val="0037A6"/>
                </a:solidFill>
                <a:latin typeface="DM Mono" panose="020B0509040201040103" pitchFamily="49" charset="77"/>
              </a:rPr>
              <a:t>\/</a:t>
            </a:r>
            <a:r>
              <a:rPr lang="en-CA" dirty="0">
                <a:solidFill>
                  <a:srgbClr val="067D17"/>
                </a:solidFill>
                <a:latin typeface="DM Mono" panose="020B0509040201040103" pitchFamily="49" charset="77"/>
              </a:rPr>
              <a:t>rooftop area which will be great on beautiful days like today. Cheese curds were very good and very filling. Really like that sandwiches come w salad, </a:t>
            </a:r>
            <a:r>
              <a:rPr lang="en-CA" dirty="0" err="1">
                <a:solidFill>
                  <a:srgbClr val="067D17"/>
                </a:solidFill>
                <a:latin typeface="DM Mono" panose="020B0509040201040103" pitchFamily="49" charset="77"/>
              </a:rPr>
              <a:t>esp</a:t>
            </a:r>
            <a:r>
              <a:rPr lang="en-CA" dirty="0">
                <a:solidFill>
                  <a:srgbClr val="067D17"/>
                </a:solidFill>
                <a:latin typeface="DM Mono" panose="020B0509040201040103" pitchFamily="49" charset="77"/>
              </a:rPr>
              <a:t> after eating too many curds! Had the onion, gruyere, tomato sandwich. </a:t>
            </a:r>
            <a:r>
              <a:rPr lang="en-CA" dirty="0" err="1">
                <a:solidFill>
                  <a:srgbClr val="067D17"/>
                </a:solidFill>
                <a:latin typeface="DM Mono" panose="020B0509040201040103" pitchFamily="49" charset="77"/>
              </a:rPr>
              <a:t>Wasnt</a:t>
            </a:r>
            <a:r>
              <a:rPr lang="en-CA" dirty="0">
                <a:solidFill>
                  <a:srgbClr val="067D17"/>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"2017-01-14 20:54:15"</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"kxX2SOes4o-D3ZQBkiMRfA"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"_7bHUi9Uuf5__HHc_Q8guQ"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"Wow!  Yummy, different,  delicious.   Our favorite is the lamb curry and korma.  With 10 different kinds of naan!!!  </a:t>
            </a:r>
            <a:r>
              <a:rPr lang="en-CA" dirty="0" err="1">
                <a:solidFill>
                  <a:srgbClr val="067D17"/>
                </a:solidFill>
                <a:latin typeface="DM Mono" panose="020B0509040201040103" pitchFamily="49" charset="77"/>
              </a:rPr>
              <a:t>Dont</a:t>
            </a:r>
            <a:r>
              <a:rPr lang="en-CA" dirty="0">
                <a:solidFill>
                  <a:srgbClr val="067D17"/>
                </a:solidFill>
                <a:latin typeface="DM Mono" panose="020B0509040201040103" pitchFamily="49" charset="77"/>
              </a:rPr>
              <a:t> let the outside deter you (because we almost changed our minds)...go in and try something new!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be glad you did!"</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00:01:03"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"r3zeYsv1XFBRA4dJpL78cw"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"Loved this tour! I grabbed a </a:t>
            </a:r>
            <a:r>
              <a:rPr lang="en-CA" dirty="0" err="1">
                <a:solidFill>
                  <a:srgbClr val="067D17"/>
                </a:solidFill>
                <a:latin typeface="DM Mono" panose="020B0509040201040103" pitchFamily="49" charset="77"/>
              </a:rPr>
              <a:t>groupon</a:t>
            </a:r>
            <a:r>
              <a:rPr lang="en-CA" dirty="0">
                <a:solidFill>
                  <a:srgbClr val="067D17"/>
                </a:solidFill>
                <a:latin typeface="DM Mono" panose="020B0509040201040103" pitchFamily="49" charset="77"/>
              </a:rPr>
              <a:t> and the price was great. It was the perfect way to explore New Orleans for someone </a:t>
            </a:r>
            <a:r>
              <a:rPr lang="en-CA" dirty="0" err="1">
                <a:solidFill>
                  <a:srgbClr val="067D17"/>
                </a:solidFill>
                <a:latin typeface="DM Mono" panose="020B0509040201040103" pitchFamily="49" charset="77"/>
              </a:rPr>
              <a:t>whod</a:t>
            </a:r>
            <a:r>
              <a:rPr lang="en-CA" dirty="0">
                <a:solidFill>
                  <a:srgbClr val="067D17"/>
                </a:solidFill>
                <a:latin typeface="DM Mono" panose="020B0509040201040103" pitchFamily="49" charset="77"/>
              </a:rPr>
              <a:t> never been there before and </a:t>
            </a:r>
            <a:r>
              <a:rPr lang="en-CA" dirty="0" err="1">
                <a:solidFill>
                  <a:srgbClr val="067D17"/>
                </a:solidFill>
                <a:latin typeface="DM Mono" panose="020B0509040201040103" pitchFamily="49" charset="77"/>
              </a:rPr>
              <a:t>didnt</a:t>
            </a:r>
            <a:r>
              <a:rPr lang="en-CA" dirty="0">
                <a:solidFill>
                  <a:srgbClr val="067D17"/>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meet up in front of a grocery store (seems strange at first, but its not terribly hard to find, and </a:t>
            </a:r>
            <a:r>
              <a:rPr lang="en-CA" dirty="0" err="1">
                <a:solidFill>
                  <a:srgbClr val="067D17"/>
                </a:solidFill>
                <a:latin typeface="DM Mono" panose="020B0509040201040103" pitchFamily="49" charset="77"/>
              </a:rPr>
              <a:t>itll</a:t>
            </a:r>
            <a:r>
              <a:rPr lang="en-CA" dirty="0">
                <a:solidFill>
                  <a:srgbClr val="067D17"/>
                </a:solidFill>
                <a:latin typeface="DM Mono" panose="020B0509040201040103" pitchFamily="49" charset="77"/>
              </a:rPr>
              <a:t> give you a chance to get some water), and </a:t>
            </a:r>
            <a:r>
              <a:rPr lang="en-CA" dirty="0" err="1">
                <a:solidFill>
                  <a:srgbClr val="067D17"/>
                </a:solidFill>
                <a:latin typeface="DM Mono" panose="020B0509040201040103" pitchFamily="49" charset="77"/>
              </a:rPr>
              <a:t>youll</a:t>
            </a:r>
            <a:r>
              <a:rPr lang="en-CA" dirty="0">
                <a:solidFill>
                  <a:srgbClr val="067D17"/>
                </a:solidFill>
                <a:latin typeface="DM Mono" panose="020B0509040201040103" pitchFamily="49" charset="77"/>
              </a:rPr>
              <a:t> stop at a visitor center part way through the tour for a bathroom break if needed. This tour was one of my favorite parts of my trip!"</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"2021-01-03 23:21:18"</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"LHSTtnW3YHCeUkRDGyJOyw"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"yfFzsLmaWF2d4Sr0UNbBgg"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"_ZeMknuYdlQcUqng_Im3yg"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5.0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"2021-08-07 02:29:16"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"B5XSoSG3SfvQGtKEGQ1tSQ"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wSTuiTk-sKNdcFyprzZAjg</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067D17"/>
                </a:solidFill>
                <a:latin typeface="DM Mono" panose="020B0509040201040103" pitchFamily="49" charset="77"/>
              </a:rPr>
              <a:t>thats</a:t>
            </a:r>
            <a:r>
              <a:rPr lang="en-CA" dirty="0">
                <a:solidFill>
                  <a:srgbClr val="067D17"/>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"2022-04-14 22:46:33"</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review_id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"gebiRewfieSdtt17PTW6Zg"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user_id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"59MxRhNVhU9MYndMkz0wtw"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"pUycOfUwM8vqX7KjRRhUEA"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"stars"</a:t>
            </a:r>
            <a:r>
              <a:rPr lang="en-CA" dirty="0">
                <a:latin typeface="DM Mono" panose="020B0509040201040103" pitchFamily="49" charset="77"/>
              </a:rPr>
              <a:t>: </a:t>
            </a:r>
            <a:r>
              <a:rPr lang="en-CA" dirty="0">
                <a:solidFill>
                  <a:srgbClr val="1750EB"/>
                </a:solidFill>
                <a:latin typeface="DM Mono" panose="020B0509040201040103" pitchFamily="49" charset="77"/>
              </a:rPr>
              <a:t>3.0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"useful"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"funny"</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"cool"</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"text"</a:t>
            </a:r>
            <a:r>
              <a:rPr lang="en-CA" dirty="0">
                <a:latin typeface="DM Mono" panose="020B0509040201040103" pitchFamily="49" charset="77"/>
              </a:rPr>
              <a:t>: </a:t>
            </a:r>
            <a:r>
              <a:rPr lang="en-CA" dirty="0">
                <a:solidFill>
                  <a:srgbClr val="067D17"/>
                </a:solidFill>
                <a:latin typeface="DM Mono" panose="020B0509040201040103" pitchFamily="49" charset="77"/>
              </a:rPr>
              <a:t>"Had a party of 6 here for hibachi. Our waitress brought our separate sushi orders on one plate so we </a:t>
            </a:r>
            <a:r>
              <a:rPr lang="en-CA" dirty="0" err="1">
                <a:solidFill>
                  <a:srgbClr val="067D17"/>
                </a:solidFill>
                <a:latin typeface="DM Mono" panose="020B0509040201040103" pitchFamily="49" charset="77"/>
              </a:rPr>
              <a:t>couldnt</a:t>
            </a:r>
            <a:r>
              <a:rPr lang="en-CA" dirty="0">
                <a:solidFill>
                  <a:srgbClr val="067D17"/>
                </a:solidFill>
                <a:latin typeface="DM Mono" panose="020B0509040201040103" pitchFamily="49" charset="77"/>
              </a:rPr>
              <a:t> really tell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was </a:t>
            </a:r>
            <a:r>
              <a:rPr lang="en-CA" dirty="0" err="1">
                <a:solidFill>
                  <a:srgbClr val="067D17"/>
                </a:solidFill>
                <a:latin typeface="DM Mono" panose="020B0509040201040103" pitchFamily="49" charset="77"/>
              </a:rPr>
              <a:t>whos</a:t>
            </a:r>
            <a:r>
              <a:rPr lang="en-CA" dirty="0">
                <a:solidFill>
                  <a:srgbClr val="067D17"/>
                </a:solidFill>
                <a:latin typeface="DM Mono" panose="020B0509040201040103" pitchFamily="49" charset="77"/>
              </a:rPr>
              <a:t> and forgot several items on an order. I understand making mistakes but the </a:t>
            </a:r>
            <a:r>
              <a:rPr lang="en-CA" dirty="0" err="1">
                <a:solidFill>
                  <a:srgbClr val="067D17"/>
                </a:solidFill>
                <a:latin typeface="DM Mono" panose="020B0509040201040103" pitchFamily="49" charset="77"/>
              </a:rPr>
              <a:t>restaraunt</a:t>
            </a:r>
            <a:r>
              <a:rPr lang="en-CA" dirty="0">
                <a:solidFill>
                  <a:srgbClr val="067D17"/>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067D17"/>
                </a:solidFill>
                <a:latin typeface="DM Mono" panose="020B0509040201040103" pitchFamily="49" charset="77"/>
              </a:rPr>
              <a:t>im</a:t>
            </a:r>
            <a:r>
              <a:rPr lang="en-CA" dirty="0">
                <a:solidFill>
                  <a:srgbClr val="067D17"/>
                </a:solidFill>
                <a:latin typeface="DM Mono" panose="020B0509040201040103" pitchFamily="49" charset="77"/>
              </a:rPr>
              <a:t> hoping it was just an off night here. But for the money I </a:t>
            </a:r>
            <a:r>
              <a:rPr lang="en-CA" dirty="0" err="1">
                <a:solidFill>
                  <a:srgbClr val="067D17"/>
                </a:solidFill>
                <a:latin typeface="DM Mono" panose="020B0509040201040103" pitchFamily="49" charset="77"/>
              </a:rPr>
              <a:t>wouldnt</a:t>
            </a:r>
            <a:r>
              <a:rPr lang="en-CA" dirty="0">
                <a:solidFill>
                  <a:srgbClr val="067D17"/>
                </a:solidFill>
                <a:latin typeface="DM Mono" panose="020B0509040201040103" pitchFamily="49" charset="77"/>
              </a:rPr>
              <a:t> go back."</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"date"</a:t>
            </a:r>
            <a:r>
              <a:rPr lang="en-CA" dirty="0">
                <a:latin typeface="DM Mono" panose="020B0509040201040103" pitchFamily="49" charset="77"/>
              </a:rPr>
              <a:t>: </a:t>
            </a:r>
            <a:r>
              <a:rPr lang="en-CA" dirty="0">
                <a:solidFill>
                  <a:srgbClr val="067D17"/>
                </a:solidFill>
                <a:latin typeface="DM Mono" panose="020B0509040201040103" pitchFamily="49" charset="77"/>
              </a:rPr>
              <a:t>"2016-07-25 07:31:06"</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418317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229</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4" y="-3648282"/>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921840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79734" y="595714"/>
            <a:ext cx="10917935" cy="509227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11216713" y="336759"/>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699379" y="1601188"/>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4359153" y="14496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6197140"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7502342" y="543547"/>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8637391"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9929526" y="377834"/>
            <a:ext cx="588564" cy="1185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30.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230</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9562141"/>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2377457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3883295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232</a:t>
            </a:fld>
            <a:endParaRPr dirty="0"/>
          </a:p>
        </p:txBody>
      </p:sp>
      <p:sp>
        <p:nvSpPr>
          <p:cNvPr id="1118" name="Google Shape;1118;p99"/>
          <p:cNvSpPr/>
          <p:nvPr/>
        </p:nvSpPr>
        <p:spPr>
          <a:xfrm>
            <a:off x="1278025" y="1941763"/>
            <a:ext cx="1074900" cy="1048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19" name="Google Shape;1119;p99"/>
          <p:cNvSpPr/>
          <p:nvPr/>
        </p:nvSpPr>
        <p:spPr>
          <a:xfrm>
            <a:off x="1278025" y="4381363"/>
            <a:ext cx="1074900" cy="1048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1120" name="Google Shape;1120;p99"/>
          <p:cNvGraphicFramePr/>
          <p:nvPr/>
        </p:nvGraphicFramePr>
        <p:xfrm>
          <a:off x="9168125" y="3233338"/>
          <a:ext cx="1914250" cy="1584840"/>
        </p:xfrm>
        <a:graphic>
          <a:graphicData uri="http://schemas.openxmlformats.org/drawingml/2006/table">
            <a:tbl>
              <a:tblPr>
                <a:noFill/>
                <a:tableStyleId>{D7E440C0-9F9F-4B7A-B09E-0B7364B92A36}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5150">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41475">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b="0" i="0" dirty="0">
                        <a:latin typeface="DM Mono" panose="020B0509040201040103" pitchFamily="49" charset="77"/>
                      </a:endParaRPr>
                    </a:p>
                  </a:txBody>
                  <a:tcPr marL="91425" marR="91425" marT="91425" marB="91425">
                    <a:lnL w="76200" cap="flat" cmpd="sng">
                      <a:solidFill>
                        <a:schemeClr val="lt2"/>
                      </a:solidFill>
                      <a:prstDash val="solid"/>
                      <a:round/>
                      <a:headEnd type="none" w="sm" len="sm"/>
                      <a:tailEnd type="none" w="sm" len="sm"/>
                    </a:lnL>
                    <a:lnR w="76200" cap="flat" cmpd="sng">
                      <a:solidFill>
                        <a:schemeClr val="lt2"/>
                      </a:solidFill>
                      <a:prstDash val="solid"/>
                      <a:round/>
                      <a:headEnd type="none" w="sm" len="sm"/>
                      <a:tailEnd type="none" w="sm" len="sm"/>
                    </a:lnR>
                    <a:lnT w="76200" cap="flat" cmpd="sng">
                      <a:solidFill>
                        <a:schemeClr val="lt2"/>
                      </a:solidFill>
                      <a:prstDash val="solid"/>
                      <a:round/>
                      <a:headEnd type="none" w="sm" len="sm"/>
                      <a:tailEnd type="none" w="sm" len="sm"/>
                    </a:lnT>
                    <a:lnB w="76200"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121" name="Google Shape;1121;p99"/>
          <p:cNvSpPr/>
          <p:nvPr/>
        </p:nvSpPr>
        <p:spPr>
          <a:xfrm>
            <a:off x="9587800" y="1941763"/>
            <a:ext cx="1074900" cy="10488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22" name="Google Shape;1122;p9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The Problematic Batch Job</a:t>
            </a:r>
            <a:endParaRPr>
              <a:solidFill>
                <a:schemeClr val="dk1"/>
              </a:solidFill>
            </a:endParaRPr>
          </a:p>
        </p:txBody>
      </p:sp>
      <p:sp>
        <p:nvSpPr>
          <p:cNvPr id="1123" name="Google Shape;1123;p99"/>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solidFill>
                  <a:schemeClr val="accent1"/>
                </a:solidFill>
              </a:rPr>
              <a:t>Where exactly is the issue?</a:t>
            </a:r>
            <a:endParaRPr>
              <a:solidFill>
                <a:schemeClr val="accent1"/>
              </a:solidFill>
            </a:endParaRPr>
          </a:p>
        </p:txBody>
      </p:sp>
      <p:pic>
        <p:nvPicPr>
          <p:cNvPr id="1124" name="Google Shape;1124;p99"/>
          <p:cNvPicPr preferRelativeResize="0"/>
          <p:nvPr/>
        </p:nvPicPr>
        <p:blipFill>
          <a:blip r:embed="rId3">
            <a:alphaModFix/>
          </a:blip>
          <a:stretch>
            <a:fillRect/>
          </a:stretch>
        </p:blipFill>
        <p:spPr>
          <a:xfrm>
            <a:off x="9805625" y="2078756"/>
            <a:ext cx="639250" cy="774850"/>
          </a:xfrm>
          <a:prstGeom prst="rect">
            <a:avLst/>
          </a:prstGeom>
          <a:noFill/>
          <a:ln>
            <a:noFill/>
          </a:ln>
        </p:spPr>
      </p:pic>
      <p:grpSp>
        <p:nvGrpSpPr>
          <p:cNvPr id="1125" name="Google Shape;1125;p99"/>
          <p:cNvGrpSpPr/>
          <p:nvPr/>
        </p:nvGrpSpPr>
        <p:grpSpPr>
          <a:xfrm>
            <a:off x="1278025" y="1928725"/>
            <a:ext cx="1074900" cy="3364469"/>
            <a:chOff x="1064850" y="2127800"/>
            <a:chExt cx="1074900" cy="3364469"/>
          </a:xfrm>
        </p:grpSpPr>
        <p:pic>
          <p:nvPicPr>
            <p:cNvPr id="1126" name="Google Shape;1126;p99"/>
            <p:cNvPicPr preferRelativeResize="0"/>
            <p:nvPr/>
          </p:nvPicPr>
          <p:blipFill>
            <a:blip r:embed="rId3">
              <a:alphaModFix/>
            </a:blip>
            <a:stretch>
              <a:fillRect/>
            </a:stretch>
          </p:blipFill>
          <p:spPr>
            <a:xfrm>
              <a:off x="1282675" y="4717418"/>
              <a:ext cx="639250" cy="774850"/>
            </a:xfrm>
            <a:prstGeom prst="rect">
              <a:avLst/>
            </a:prstGeom>
            <a:noFill/>
            <a:ln>
              <a:noFill/>
            </a:ln>
          </p:spPr>
        </p:pic>
        <p:pic>
          <p:nvPicPr>
            <p:cNvPr id="1127" name="Google Shape;1127;p99"/>
            <p:cNvPicPr preferRelativeResize="0"/>
            <p:nvPr/>
          </p:nvPicPr>
          <p:blipFill rotWithShape="1">
            <a:blip r:embed="rId4">
              <a:alphaModFix/>
            </a:blip>
            <a:srcRect/>
            <a:stretch/>
          </p:blipFill>
          <p:spPr>
            <a:xfrm>
              <a:off x="1064850" y="2127800"/>
              <a:ext cx="1074900" cy="1074900"/>
            </a:xfrm>
            <a:prstGeom prst="rect">
              <a:avLst/>
            </a:prstGeom>
            <a:noFill/>
            <a:ln>
              <a:noFill/>
            </a:ln>
          </p:spPr>
        </p:pic>
      </p:grpSp>
      <p:grpSp>
        <p:nvGrpSpPr>
          <p:cNvPr id="1128" name="Google Shape;1128;p99"/>
          <p:cNvGrpSpPr/>
          <p:nvPr/>
        </p:nvGrpSpPr>
        <p:grpSpPr>
          <a:xfrm>
            <a:off x="4754974" y="2634373"/>
            <a:ext cx="2150002" cy="2127705"/>
            <a:chOff x="4629601" y="2780598"/>
            <a:chExt cx="2150002" cy="2127705"/>
          </a:xfrm>
        </p:grpSpPr>
        <p:pic>
          <p:nvPicPr>
            <p:cNvPr id="1129" name="Google Shape;1129;p99"/>
            <p:cNvPicPr preferRelativeResize="0"/>
            <p:nvPr/>
          </p:nvPicPr>
          <p:blipFill>
            <a:blip r:embed="rId5">
              <a:alphaModFix/>
            </a:blip>
            <a:stretch>
              <a:fillRect/>
            </a:stretch>
          </p:blipFill>
          <p:spPr>
            <a:xfrm>
              <a:off x="5384976" y="3460900"/>
              <a:ext cx="639250" cy="767096"/>
            </a:xfrm>
            <a:prstGeom prst="rect">
              <a:avLst/>
            </a:prstGeom>
            <a:noFill/>
            <a:ln>
              <a:noFill/>
            </a:ln>
          </p:spPr>
        </p:pic>
        <p:sp>
          <p:nvSpPr>
            <p:cNvPr id="1130" name="Google Shape;1130;p99"/>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131" name="Google Shape;1131;p99"/>
            <p:cNvGrpSpPr/>
            <p:nvPr/>
          </p:nvGrpSpPr>
          <p:grpSpPr>
            <a:xfrm>
              <a:off x="4629601" y="2780598"/>
              <a:ext cx="2150002" cy="2127705"/>
              <a:chOff x="4374339" y="2714600"/>
              <a:chExt cx="1772613" cy="1748176"/>
            </a:xfrm>
          </p:grpSpPr>
          <p:sp>
            <p:nvSpPr>
              <p:cNvPr id="1132" name="Google Shape;1132;p99"/>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3" name="Google Shape;1133;p99"/>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4" name="Google Shape;1134;p99"/>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35" name="Google Shape;1135;p99"/>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cxnSp>
        <p:nvCxnSpPr>
          <p:cNvPr id="1136" name="Google Shape;1136;p99"/>
          <p:cNvCxnSpPr/>
          <p:nvPr/>
        </p:nvCxnSpPr>
        <p:spPr>
          <a:xfrm rot="10800000" flipH="1">
            <a:off x="2539800" y="4098638"/>
            <a:ext cx="2028300" cy="1087500"/>
          </a:xfrm>
          <a:prstGeom prst="curvedConnector3">
            <a:avLst>
              <a:gd name="adj1" fmla="val 50000"/>
            </a:avLst>
          </a:prstGeom>
          <a:noFill/>
          <a:ln w="28575" cap="flat" cmpd="sng">
            <a:solidFill>
              <a:schemeClr val="accent1"/>
            </a:solidFill>
            <a:prstDash val="solid"/>
            <a:round/>
            <a:headEnd type="none" w="med" len="med"/>
            <a:tailEnd type="triangle" w="med" len="med"/>
          </a:ln>
        </p:spPr>
      </p:cxnSp>
      <p:cxnSp>
        <p:nvCxnSpPr>
          <p:cNvPr id="1137" name="Google Shape;1137;p99"/>
          <p:cNvCxnSpPr/>
          <p:nvPr/>
        </p:nvCxnSpPr>
        <p:spPr>
          <a:xfrm>
            <a:off x="2626800" y="2333975"/>
            <a:ext cx="1947600" cy="965400"/>
          </a:xfrm>
          <a:prstGeom prst="curvedConnector3">
            <a:avLst>
              <a:gd name="adj1" fmla="val 50000"/>
            </a:avLst>
          </a:prstGeom>
          <a:noFill/>
          <a:ln w="28575" cap="flat" cmpd="sng">
            <a:solidFill>
              <a:schemeClr val="accent3"/>
            </a:solidFill>
            <a:prstDash val="solid"/>
            <a:round/>
            <a:headEnd type="none" w="med" len="med"/>
            <a:tailEnd type="triangle" w="med" len="med"/>
          </a:ln>
        </p:spPr>
      </p:cxnSp>
      <p:cxnSp>
        <p:nvCxnSpPr>
          <p:cNvPr id="1138" name="Google Shape;1138;p99"/>
          <p:cNvCxnSpPr/>
          <p:nvPr/>
        </p:nvCxnSpPr>
        <p:spPr>
          <a:xfrm>
            <a:off x="7137750" y="3648975"/>
            <a:ext cx="1797600" cy="600"/>
          </a:xfrm>
          <a:prstGeom prst="curvedConnector3">
            <a:avLst>
              <a:gd name="adj1" fmla="val 50000"/>
            </a:avLst>
          </a:prstGeom>
          <a:noFill/>
          <a:ln w="28575" cap="flat" cmpd="sng">
            <a:solidFill>
              <a:schemeClr val="accent2"/>
            </a:solidFill>
            <a:prstDash val="solid"/>
            <a:round/>
            <a:headEnd type="none" w="med" len="med"/>
            <a:tailEnd type="triangle" w="med" len="med"/>
          </a:ln>
        </p:spPr>
      </p:cxnSp>
      <p:sp>
        <p:nvSpPr>
          <p:cNvPr id="1139" name="Google Shape;1139;p99"/>
          <p:cNvSpPr/>
          <p:nvPr/>
        </p:nvSpPr>
        <p:spPr>
          <a:xfrm>
            <a:off x="1071775" y="31579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BUSINESS</a:t>
            </a:r>
            <a:endParaRPr sz="1000">
              <a:solidFill>
                <a:schemeClr val="accent3"/>
              </a:solidFill>
              <a:latin typeface="DM Mono Medium"/>
              <a:ea typeface="DM Mono Medium"/>
              <a:cs typeface="DM Mono Medium"/>
              <a:sym typeface="DM Mono Medium"/>
            </a:endParaRPr>
          </a:p>
        </p:txBody>
      </p:sp>
      <p:sp>
        <p:nvSpPr>
          <p:cNvPr id="1140" name="Google Shape;1140;p99"/>
          <p:cNvSpPr/>
          <p:nvPr/>
        </p:nvSpPr>
        <p:spPr>
          <a:xfrm>
            <a:off x="1071775" y="35205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REVIEWS</a:t>
            </a:r>
            <a:endParaRPr sz="1000">
              <a:solidFill>
                <a:schemeClr val="accent3"/>
              </a:solidFill>
              <a:latin typeface="DM Mono Medium"/>
              <a:ea typeface="DM Mono Medium"/>
              <a:cs typeface="DM Mono Medium"/>
              <a:sym typeface="DM Mono Medium"/>
            </a:endParaRPr>
          </a:p>
        </p:txBody>
      </p:sp>
      <p:sp>
        <p:nvSpPr>
          <p:cNvPr id="1141" name="Google Shape;1141;p99"/>
          <p:cNvSpPr/>
          <p:nvPr/>
        </p:nvSpPr>
        <p:spPr>
          <a:xfrm>
            <a:off x="1071775" y="3883175"/>
            <a:ext cx="1487400" cy="2496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3"/>
                </a:solidFill>
                <a:latin typeface="DM Mono Medium"/>
                <a:ea typeface="DM Mono Medium"/>
                <a:cs typeface="DM Mono Medium"/>
                <a:sym typeface="DM Mono Medium"/>
              </a:rPr>
              <a:t>TIPS</a:t>
            </a:r>
            <a:endParaRPr sz="1000">
              <a:solidFill>
                <a:schemeClr val="accent3"/>
              </a:solidFill>
              <a:latin typeface="DM Mono Medium"/>
              <a:ea typeface="DM Mono Medium"/>
              <a:cs typeface="DM Mono Medium"/>
              <a:sym typeface="DM Mono Medium"/>
            </a:endParaRPr>
          </a:p>
        </p:txBody>
      </p:sp>
      <p:sp>
        <p:nvSpPr>
          <p:cNvPr id="1142" name="Google Shape;1142;p99"/>
          <p:cNvSpPr/>
          <p:nvPr/>
        </p:nvSpPr>
        <p:spPr>
          <a:xfrm>
            <a:off x="1071775" y="5678775"/>
            <a:ext cx="14874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CHECKINS</a:t>
            </a:r>
            <a:endParaRPr sz="1000">
              <a:solidFill>
                <a:schemeClr val="accent1"/>
              </a:solidFill>
              <a:latin typeface="DM Mono Medium"/>
              <a:ea typeface="DM Mono Medium"/>
              <a:cs typeface="DM Mono Medium"/>
              <a:sym typeface="DM Mono Medium"/>
            </a:endParaRPr>
          </a:p>
        </p:txBody>
      </p:sp>
      <p:sp>
        <p:nvSpPr>
          <p:cNvPr id="1143" name="Google Shape;1143;p99"/>
          <p:cNvSpPr/>
          <p:nvPr/>
        </p:nvSpPr>
        <p:spPr>
          <a:xfrm>
            <a:off x="9202875" y="5043600"/>
            <a:ext cx="1914300" cy="249600"/>
          </a:xfrm>
          <a:prstGeom prst="roundRect">
            <a:avLst>
              <a:gd name="adj" fmla="val 50000"/>
            </a:avLst>
          </a:prstGeom>
          <a:no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accent1"/>
                </a:solidFill>
                <a:latin typeface="DM Mono Medium"/>
                <a:ea typeface="DM Mono Medium"/>
                <a:cs typeface="DM Mono Medium"/>
                <a:sym typeface="DM Mono Medium"/>
              </a:rPr>
              <a:t>pandemic_recovery</a:t>
            </a:r>
            <a:endParaRPr sz="1000">
              <a:solidFill>
                <a:schemeClr val="accent1"/>
              </a:solidFill>
              <a:latin typeface="DM Mono Medium"/>
              <a:ea typeface="DM Mono Medium"/>
              <a:cs typeface="DM Mono Medium"/>
              <a:sym typeface="DM Mono Medium"/>
            </a:endParaRPr>
          </a:p>
        </p:txBody>
      </p:sp>
      <p:pic>
        <p:nvPicPr>
          <p:cNvPr id="1144" name="Google Shape;1144;p99"/>
          <p:cNvPicPr preferRelativeResize="0"/>
          <p:nvPr/>
        </p:nvPicPr>
        <p:blipFill>
          <a:blip r:embed="rId6">
            <a:alphaModFix/>
          </a:blip>
          <a:stretch>
            <a:fillRect/>
          </a:stretch>
        </p:blipFill>
        <p:spPr>
          <a:xfrm rot="1182378">
            <a:off x="6085631" y="2582265"/>
            <a:ext cx="601891" cy="468823"/>
          </a:xfrm>
          <a:prstGeom prst="rect">
            <a:avLst/>
          </a:prstGeom>
          <a:noFill/>
          <a:ln>
            <a:noFill/>
          </a:ln>
        </p:spPr>
      </p:pic>
      <p:sp>
        <p:nvSpPr>
          <p:cNvPr id="1145" name="Google Shape;1145;p9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64684344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233</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0725067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02"/>
          <p:cNvSpPr/>
          <p:nvPr/>
        </p:nvSpPr>
        <p:spPr>
          <a:xfrm>
            <a:off x="8720925" y="50438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6" name="Google Shape;1166;p102"/>
          <p:cNvSpPr/>
          <p:nvPr/>
        </p:nvSpPr>
        <p:spPr>
          <a:xfrm>
            <a:off x="8720925" y="430565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7" name="Google Shape;1167;p102"/>
          <p:cNvSpPr/>
          <p:nvPr/>
        </p:nvSpPr>
        <p:spPr>
          <a:xfrm>
            <a:off x="8720925" y="3137250"/>
            <a:ext cx="1618500" cy="10137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8" name="Google Shape;1168;p102"/>
          <p:cNvSpPr/>
          <p:nvPr/>
        </p:nvSpPr>
        <p:spPr>
          <a:xfrm>
            <a:off x="8720925" y="1968500"/>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helps us write smaller tests for specific bugs</a:t>
            </a:r>
            <a:endParaRPr sz="1600" dirty="0">
              <a:latin typeface="DM Mono" panose="020B0509040201040103" pitchFamily="49" charset="77"/>
              <a:ea typeface="DM Sans"/>
              <a:cs typeface="DM Sans"/>
              <a:sym typeface="DM Sans"/>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a:t>
            </a:r>
            <a:r>
              <a:rPr lang="en" dirty="0" err="1"/>
              <a:t>Saff</a:t>
            </a:r>
            <a:r>
              <a:rPr lang="en" dirty="0"/>
              <a:t> Squeeze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15" name="TextBox 14">
            <a:extLst>
              <a:ext uri="{FF2B5EF4-FFF2-40B4-BE49-F238E27FC236}">
                <a16:creationId xmlns:a16="http://schemas.microsoft.com/office/drawing/2014/main" id="{0F72D3FF-D21A-1076-DBF4-47594A4469F0}"/>
              </a:ext>
            </a:extLst>
          </p:cNvPr>
          <p:cNvSpPr txBox="1"/>
          <p:nvPr/>
        </p:nvSpPr>
        <p:spPr>
          <a:xfrm>
            <a:off x="3320015" y="1598912"/>
            <a:ext cx="5548794" cy="4524315"/>
          </a:xfrm>
          <a:prstGeom prst="rect">
            <a:avLst/>
          </a:prstGeom>
          <a:noFill/>
        </p:spPr>
        <p:txBody>
          <a:bodyPr wrap="square" rtlCol="0">
            <a:spAutoFit/>
          </a:bodyPr>
          <a:lstStyle/>
          <a:p>
            <a:r>
              <a:rPr lang="en-US" sz="3200" dirty="0">
                <a:solidFill>
                  <a:schemeClr val="tx1"/>
                </a:solidFill>
                <a:latin typeface="DM Mono" panose="020B0509040201040103" pitchFamily="49" charset="77"/>
              </a:rPr>
              <a:t>Duplicate your test.</a:t>
            </a:r>
            <a:endParaRPr lang="en-US" sz="3200" dirty="0">
              <a:latin typeface="DM Mono" panose="020B0509040201040103" pitchFamily="49" charset="77"/>
            </a:endParaRPr>
          </a:p>
          <a:p>
            <a:r>
              <a:rPr lang="en-US" sz="3200" dirty="0">
                <a:latin typeface="DM Mono" panose="020B0509040201040103" pitchFamily="49" charset="77"/>
              </a:rPr>
              <a:t>Change the assertion</a:t>
            </a:r>
          </a:p>
          <a:p>
            <a:r>
              <a:rPr lang="en-US" sz="3200" dirty="0">
                <a:latin typeface="DM Mono" panose="020B0509040201040103" pitchFamily="49" charset="77"/>
              </a:rPr>
              <a:t>Squeeze the bottom</a:t>
            </a:r>
          </a:p>
          <a:p>
            <a:r>
              <a:rPr lang="en-US" sz="3200" dirty="0">
                <a:latin typeface="DM Mono" panose="020B0509040201040103" pitchFamily="49" charset="77"/>
              </a:rPr>
              <a:t>Clean up</a:t>
            </a:r>
          </a:p>
          <a:p>
            <a:r>
              <a:rPr lang="en-US" sz="3200" dirty="0">
                <a:latin typeface="DM Mono" panose="020B0509040201040103" pitchFamily="49" charset="77"/>
              </a:rPr>
              <a:t>Squeeze the top</a:t>
            </a:r>
          </a:p>
          <a:p>
            <a:r>
              <a:rPr lang="en-US" sz="3200" dirty="0">
                <a:latin typeface="DM Mono" panose="020B0509040201040103" pitchFamily="49" charset="77"/>
              </a:rPr>
              <a:t>Clean up</a:t>
            </a:r>
          </a:p>
          <a:p>
            <a:endParaRPr lang="en-US" sz="3200" dirty="0">
              <a:latin typeface="DM Mono" panose="020B0509040201040103" pitchFamily="49" charset="77"/>
            </a:endParaRPr>
          </a:p>
          <a:p>
            <a:r>
              <a:rPr lang="en-US" sz="3200" dirty="0">
                <a:solidFill>
                  <a:schemeClr val="accent3"/>
                </a:solidFill>
                <a:latin typeface="DM Mono" panose="020B0509040201040103" pitchFamily="49" charset="77"/>
              </a:rPr>
              <a:t>…and you get a smaller test!</a:t>
            </a:r>
          </a:p>
        </p:txBody>
      </p:sp>
    </p:spTree>
    <p:extLst>
      <p:ext uri="{BB962C8B-B14F-4D97-AF65-F5344CB8AC3E}">
        <p14:creationId xmlns:p14="http://schemas.microsoft.com/office/powerpoint/2010/main" val="41008999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Duplicate the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6" name="TextBox 5">
            <a:extLst>
              <a:ext uri="{FF2B5EF4-FFF2-40B4-BE49-F238E27FC236}">
                <a16:creationId xmlns:a16="http://schemas.microsoft.com/office/drawing/2014/main" id="{E413C292-B91D-2826-FED5-F1D6EF9013B6}"/>
              </a:ext>
            </a:extLst>
          </p:cNvPr>
          <p:cNvSpPr txBox="1"/>
          <p:nvPr/>
        </p:nvSpPr>
        <p:spPr>
          <a:xfrm>
            <a:off x="2684938" y="1241653"/>
            <a:ext cx="7406775" cy="2554545"/>
          </a:xfrm>
          <a:prstGeom prst="rect">
            <a:avLst/>
          </a:prstGeom>
          <a:noFill/>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test_will_do_the_right_thing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
        <p:nvSpPr>
          <p:cNvPr id="7" name="TextBox 6">
            <a:extLst>
              <a:ext uri="{FF2B5EF4-FFF2-40B4-BE49-F238E27FC236}">
                <a16:creationId xmlns:a16="http://schemas.microsoft.com/office/drawing/2014/main" id="{ED92293B-50DC-AA04-24B8-ED1358831BE6}"/>
              </a:ext>
            </a:extLst>
          </p:cNvPr>
          <p:cNvSpPr txBox="1"/>
          <p:nvPr/>
        </p:nvSpPr>
        <p:spPr>
          <a:xfrm>
            <a:off x="2684937" y="3796198"/>
            <a:ext cx="7406775" cy="2554545"/>
          </a:xfrm>
          <a:prstGeom prst="rect">
            <a:avLst/>
          </a:prstGeom>
          <a:noFill/>
          <a:ln w="38100">
            <a:solidFill>
              <a:schemeClr val="accent1"/>
            </a:solidFill>
          </a:ln>
        </p:spPr>
        <p:txBody>
          <a:bodyPr wrap="square" rtlCol="0">
            <a:spAutoFit/>
          </a:bodyPr>
          <a:lstStyle/>
          <a:p>
            <a:r>
              <a:rPr lang="en-US" sz="2000" dirty="0">
                <a:solidFill>
                  <a:srgbClr val="0070C0"/>
                </a:solidFill>
                <a:latin typeface="Courier" pitchFamily="2" charset="0"/>
              </a:rPr>
              <a:t>def</a:t>
            </a:r>
            <a:r>
              <a:rPr lang="en-US" sz="2000" dirty="0">
                <a:latin typeface="Courier" pitchFamily="2" charset="0"/>
              </a:rPr>
              <a:t> </a:t>
            </a:r>
            <a:r>
              <a:rPr lang="en-US" sz="2000" dirty="0" err="1">
                <a:solidFill>
                  <a:srgbClr val="2F95A0"/>
                </a:solidFill>
                <a:latin typeface="Courier" pitchFamily="2" charset="0"/>
              </a:rPr>
              <a:t>test_mobile_reviews_bug</a:t>
            </a:r>
            <a:r>
              <a:rPr lang="en-US" sz="2000" dirty="0">
                <a:latin typeface="Courier" pitchFamily="2" charset="0"/>
              </a:rPr>
              <a:t>():</a:t>
            </a:r>
          </a:p>
          <a:p>
            <a:r>
              <a:rPr lang="en-US" sz="2000" dirty="0">
                <a:latin typeface="Courier" pitchFamily="2" charset="0"/>
              </a:rPr>
              <a:t>    </a:t>
            </a:r>
            <a:r>
              <a:rPr lang="en-US" sz="2000" dirty="0" err="1">
                <a:latin typeface="Courier" pitchFamily="2" charset="0"/>
              </a:rPr>
              <a:t>input_dfs</a:t>
            </a:r>
            <a:r>
              <a:rPr lang="en-US" sz="2000" dirty="0">
                <a:latin typeface="Courier" pitchFamily="2" charset="0"/>
              </a:rPr>
              <a:t> = </a:t>
            </a:r>
            <a:r>
              <a:rPr lang="en-US" sz="2000" dirty="0" err="1">
                <a:latin typeface="Courier" pitchFamily="2" charset="0"/>
              </a:rPr>
              <a:t>setup_dataframes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output_df</a:t>
            </a:r>
            <a:r>
              <a:rPr lang="en-US" sz="2000" dirty="0">
                <a:latin typeface="Courier" pitchFamily="2" charset="0"/>
              </a:rPr>
              <a:t> = transform(</a:t>
            </a:r>
            <a:r>
              <a:rPr lang="en-US" sz="2000" dirty="0" err="1">
                <a:latin typeface="Courier" pitchFamily="2" charset="0"/>
              </a:rPr>
              <a:t>input_dfs</a:t>
            </a:r>
            <a:r>
              <a:rPr lang="en-US" sz="2000" dirty="0">
                <a:latin typeface="Courier" pitchFamily="2" charset="0"/>
              </a:rPr>
              <a:t>)</a:t>
            </a:r>
          </a:p>
          <a:p>
            <a:endParaRPr lang="en-US" sz="2000" dirty="0">
              <a:latin typeface="Courier" pitchFamily="2" charset="0"/>
            </a:endParaRPr>
          </a:p>
          <a:p>
            <a:r>
              <a:rPr lang="en-US" sz="2000" dirty="0">
                <a:latin typeface="Courier" pitchFamily="2" charset="0"/>
              </a:rPr>
              <a:t>    </a:t>
            </a:r>
            <a:r>
              <a:rPr lang="en-US" sz="2000" dirty="0" err="1">
                <a:latin typeface="Courier" pitchFamily="2" charset="0"/>
              </a:rPr>
              <a:t>output_json</a:t>
            </a:r>
            <a:r>
              <a:rPr lang="en-US" sz="2000" dirty="0">
                <a:latin typeface="Courier" pitchFamily="2" charset="0"/>
              </a:rPr>
              <a:t> = </a:t>
            </a:r>
            <a:r>
              <a:rPr lang="en-CA" sz="2000" dirty="0" err="1">
                <a:latin typeface="Courier" pitchFamily="2" charset="0"/>
              </a:rPr>
              <a:t>data_frame_to_json</a:t>
            </a:r>
            <a:r>
              <a:rPr lang="en-CA" sz="2000" dirty="0">
                <a:latin typeface="Courier" pitchFamily="2" charset="0"/>
              </a:rPr>
              <a:t>(</a:t>
            </a:r>
            <a:r>
              <a:rPr lang="en-CA" sz="2000" dirty="0" err="1">
                <a:latin typeface="Courier" pitchFamily="2" charset="0"/>
              </a:rPr>
              <a:t>actual_df</a:t>
            </a:r>
            <a:r>
              <a:rPr lang="en-CA" sz="2000" dirty="0">
                <a:latin typeface="Courier" pitchFamily="2" charset="0"/>
              </a:rPr>
              <a:t>) </a:t>
            </a:r>
            <a:endParaRPr lang="en-US" sz="2000" dirty="0">
              <a:latin typeface="Courier" pitchFamily="2" charset="0"/>
            </a:endParaRPr>
          </a:p>
          <a:p>
            <a:r>
              <a:rPr lang="en-US" sz="2000" dirty="0">
                <a:latin typeface="Courier" pitchFamily="2" charset="0"/>
              </a:rPr>
              <a:t>    assert </a:t>
            </a:r>
            <a:r>
              <a:rPr lang="en-CA" sz="2000" dirty="0" err="1">
                <a:latin typeface="Courier" pitchFamily="2" charset="0"/>
              </a:rPr>
              <a:t>output_json</a:t>
            </a:r>
            <a:r>
              <a:rPr lang="en-CA" sz="2000" dirty="0">
                <a:latin typeface="Courier" pitchFamily="2" charset="0"/>
              </a:rPr>
              <a:t>== </a:t>
            </a:r>
            <a:r>
              <a:rPr lang="en-CA" sz="2000" dirty="0" err="1">
                <a:latin typeface="Courier" pitchFamily="2" charset="0"/>
              </a:rPr>
              <a:t>expected_json</a:t>
            </a:r>
            <a:r>
              <a:rPr lang="en-CA" sz="2000" dirty="0">
                <a:latin typeface="Courier" pitchFamily="2" charset="0"/>
              </a:rPr>
              <a:t>()</a:t>
            </a:r>
            <a:endParaRPr lang="en-US" sz="2000" dirty="0">
              <a:latin typeface="Courier" pitchFamily="2" charset="0"/>
            </a:endParaRPr>
          </a:p>
          <a:p>
            <a:endParaRPr lang="en-US" sz="2000" dirty="0">
              <a:latin typeface="Courier" pitchFamily="2" charset="0"/>
            </a:endParaRPr>
          </a:p>
        </p:txBody>
      </p:sp>
    </p:spTree>
    <p:extLst>
      <p:ext uri="{BB962C8B-B14F-4D97-AF65-F5344CB8AC3E}">
        <p14:creationId xmlns:p14="http://schemas.microsoft.com/office/powerpoint/2010/main" val="31029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7.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49804"/>
            </a:srgbClr>
          </a:solid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Tree>
    <p:extLst>
      <p:ext uri="{BB962C8B-B14F-4D97-AF65-F5344CB8AC3E}">
        <p14:creationId xmlns:p14="http://schemas.microsoft.com/office/powerpoint/2010/main" val="2461002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show="0">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238</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196977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”Inglewood Pizza"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Courier" pitchFamily="2" charset="0"/>
            </a:endParaRPr>
          </a:p>
          <a:p>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"MTSW4McQd7CbVtyjqoe9mw"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"St </a:t>
            </a:r>
            <a:r>
              <a:rPr lang="en-CA" dirty="0" err="1">
                <a:solidFill>
                  <a:srgbClr val="183691"/>
                </a:solidFill>
                <a:latin typeface="DM Mono" panose="020B0509040201040103" pitchFamily="49" charset="77"/>
              </a:rPr>
              <a:t>Honore</a:t>
            </a:r>
            <a:r>
              <a:rPr lang="en-CA" dirty="0">
                <a:solidFill>
                  <a:srgbClr val="183691"/>
                </a:solidFill>
                <a:latin typeface="DM Mono" panose="020B0509040201040103" pitchFamily="49" charset="77"/>
              </a:rPr>
              <a:t> Pastries"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14</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"Abby </a:t>
            </a:r>
            <a:r>
              <a:rPr lang="en-CA" dirty="0" err="1">
                <a:solidFill>
                  <a:srgbClr val="183691"/>
                </a:solidFill>
                <a:latin typeface="DM Mono" panose="020B0509040201040103" pitchFamily="49" charset="77"/>
              </a:rPr>
              <a:t>Rappoport</a:t>
            </a:r>
            <a:r>
              <a:rPr lang="en-CA" dirty="0">
                <a:solidFill>
                  <a:srgbClr val="183691"/>
                </a:solidFill>
                <a:latin typeface="DM Mono" panose="020B0509040201040103" pitchFamily="49" charset="77"/>
              </a:rPr>
              <a:t>, LAC, CMQ"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6</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"Sonic Drive-In"</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Tsevi's</a:t>
            </a:r>
            <a:r>
              <a:rPr lang="en-CA" dirty="0">
                <a:solidFill>
                  <a:srgbClr val="183691"/>
                </a:solidFill>
                <a:latin typeface="DM Mono" panose="020B0509040201040103" pitchFamily="49" charset="77"/>
              </a:rPr>
              <a:t> Pub And Grill"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"Perkiomen Valley Brewery"</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 UPS Store"</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"n_0UpQx1hsNbnPUSlodU8w"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"Famous Footwear"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"Temple Beth-El"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"name"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"Target"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num_tips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num_checkins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num_reviews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num_interactions</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expected.json</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11880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79734" y="595714"/>
            <a:ext cx="10917935" cy="5092270"/>
          </a:xfrm>
          <a:prstGeom prst="rect">
            <a:avLst/>
          </a:prstGeom>
        </p:spPr>
      </p:pic>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24</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11097669" y="1728316"/>
            <a:ext cx="826652" cy="191982"/>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11097669" y="1728316"/>
            <a:ext cx="826652" cy="19198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133777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10942655" y="1824306"/>
            <a:ext cx="155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0023117"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708456"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612148" y="1833693"/>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297488" y="1667980"/>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482332" y="1484119"/>
            <a:ext cx="401383" cy="3126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792970" y="2891158"/>
            <a:ext cx="401383" cy="31265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79734" y="600075"/>
            <a:ext cx="11744587" cy="5243513"/>
          </a:xfrm>
          <a:prstGeom prst="rect">
            <a:avLst/>
          </a:prstGeom>
          <a:solidFill>
            <a:srgbClr val="EDEEF1">
              <a:alpha val="80000"/>
            </a:srgbClr>
          </a:solidFill>
          <a:ln>
            <a:solidFill>
              <a:srgbClr val="EDEEF1">
                <a:alpha val="80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1056962" y="46848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 name="Graphic 2" descr="Stopwatch 25% outline">
            <a:extLst>
              <a:ext uri="{FF2B5EF4-FFF2-40B4-BE49-F238E27FC236}">
                <a16:creationId xmlns:a16="http://schemas.microsoft.com/office/drawing/2014/main" id="{6F8E7B8C-EA7F-85F9-E5C9-592BCA1A88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25</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a:t>
            </a:r>
            <a:endParaRPr sz="5600" dirty="0">
              <a:solidFill>
                <a:schemeClr val="accent1"/>
              </a:solidFill>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95293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5" y="198100"/>
            <a:ext cx="1661945" cy="1661945"/>
          </a:xfrm>
          <a:prstGeom prst="rect">
            <a:avLst/>
          </a:prstGeom>
        </p:spPr>
      </p:pic>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577" name="Google Shape;577;p69"/>
          <p:cNvSpPr txBox="1"/>
          <p:nvPr/>
        </p:nvSpPr>
        <p:spPr>
          <a:xfrm>
            <a:off x="1057025" y="1484400"/>
            <a:ext cx="100749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1056900" y="2514768"/>
            <a:ext cx="8839200" cy="954107"/>
          </a:xfrm>
          <a:prstGeom prst="rect">
            <a:avLst/>
          </a:prstGeom>
          <a:noFill/>
        </p:spPr>
        <p:txBody>
          <a:bodyPr wrap="square" rtlCol="0">
            <a:spAutoFit/>
          </a:bodyPr>
          <a:lstStyle/>
          <a:p>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0874" y="198099"/>
            <a:ext cx="1661945" cy="1661945"/>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27</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1618690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28</a:t>
            </a:fld>
            <a:endParaRPr dirty="0"/>
          </a:p>
        </p:txBody>
      </p:sp>
      <p:sp>
        <p:nvSpPr>
          <p:cNvPr id="584" name="Google Shape;584;p70"/>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585" name="Google Shape;585;p70"/>
          <p:cNvPicPr preferRelativeResize="0"/>
          <p:nvPr/>
        </p:nvPicPr>
        <p:blipFill>
          <a:blip r:embed="rId3">
            <a:alphaModFix/>
          </a:blip>
          <a:stretch>
            <a:fillRect/>
          </a:stretch>
        </p:blipFill>
        <p:spPr>
          <a:xfrm>
            <a:off x="553872" y="673504"/>
            <a:ext cx="2257167" cy="4850597"/>
          </a:xfrm>
          <a:prstGeom prst="rect">
            <a:avLst/>
          </a:prstGeom>
          <a:noFill/>
          <a:ln>
            <a:noFill/>
          </a:ln>
        </p:spPr>
      </p:pic>
      <p:graphicFrame>
        <p:nvGraphicFramePr>
          <p:cNvPr id="586" name="Google Shape;586;p70"/>
          <p:cNvGraphicFramePr/>
          <p:nvPr/>
        </p:nvGraphicFramePr>
        <p:xfrm>
          <a:off x="3600075" y="2394563"/>
          <a:ext cx="1906575" cy="9860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4374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checkin_count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3</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87" name="Google Shape;587;p70"/>
          <p:cNvSpPr/>
          <p:nvPr/>
        </p:nvSpPr>
        <p:spPr>
          <a:xfrm>
            <a:off x="2008224"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88" name="Google Shape;588;p70"/>
          <p:cNvGraphicFramePr/>
          <p:nvPr/>
        </p:nvGraphicFramePr>
        <p:xfrm>
          <a:off x="9559688" y="2283363"/>
          <a:ext cx="1906575" cy="1097250"/>
        </p:xfrm>
        <a:graphic>
          <a:graphicData uri="http://schemas.openxmlformats.org/drawingml/2006/table">
            <a:tbl>
              <a:tblPr>
                <a:noFill/>
                <a:tableStyleId>{D7E440C0-9F9F-4B7A-B09E-0B7364B92A36}</a:tableStyleId>
              </a:tblPr>
              <a:tblGrid>
                <a:gridCol w="1906575">
                  <a:extLst>
                    <a:ext uri="{9D8B030D-6E8A-4147-A177-3AD203B41FA5}">
                      <a16:colId xmlns:a16="http://schemas.microsoft.com/office/drawing/2014/main" val="20000"/>
                    </a:ext>
                  </a:extLst>
                </a:gridCol>
              </a:tblGrid>
              <a:tr h="548625">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review_count</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spcBef>
                          <a:spcPts val="0"/>
                        </a:spcBef>
                        <a:spcAft>
                          <a:spcPts val="0"/>
                        </a:spcAft>
                        <a:buNone/>
                      </a:pPr>
                      <a:r>
                        <a:rPr lang="en" sz="1600" b="0" i="0" dirty="0">
                          <a:solidFill>
                            <a:schemeClr val="dk1"/>
                          </a:solidFill>
                          <a:latin typeface="DM Mono" panose="020B0509040201040103" pitchFamily="49" charset="77"/>
                        </a:rPr>
                        <a:t>1</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589" name="Google Shape;589;p70"/>
          <p:cNvPicPr preferRelativeResize="0"/>
          <p:nvPr/>
        </p:nvPicPr>
        <p:blipFill>
          <a:blip r:embed="rId3">
            <a:alphaModFix/>
          </a:blip>
          <a:stretch>
            <a:fillRect/>
          </a:stretch>
        </p:blipFill>
        <p:spPr>
          <a:xfrm>
            <a:off x="6825888" y="707022"/>
            <a:ext cx="2257167" cy="4850597"/>
          </a:xfrm>
          <a:prstGeom prst="rect">
            <a:avLst/>
          </a:prstGeom>
          <a:noFill/>
          <a:ln>
            <a:noFill/>
          </a:ln>
        </p:spPr>
      </p:pic>
      <p:sp>
        <p:nvSpPr>
          <p:cNvPr id="590" name="Google Shape;590;p70"/>
          <p:cNvSpPr/>
          <p:nvPr/>
        </p:nvSpPr>
        <p:spPr>
          <a:xfrm>
            <a:off x="7259129" y="1810901"/>
            <a:ext cx="400800" cy="405900"/>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aphicFrame>
        <p:nvGraphicFramePr>
          <p:cNvPr id="591" name="Google Shape;591;p70"/>
          <p:cNvGraphicFramePr/>
          <p:nvPr/>
        </p:nvGraphicFramePr>
        <p:xfrm>
          <a:off x="3600075" y="535725"/>
          <a:ext cx="2430300" cy="1140136"/>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‘2021-11-07’,</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‘2022-03-31’,</a:t>
                      </a: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92" name="Google Shape;592;p70"/>
          <p:cNvGraphicFramePr/>
          <p:nvPr/>
        </p:nvGraphicFramePr>
        <p:xfrm>
          <a:off x="9552025" y="553988"/>
          <a:ext cx="2430300" cy="1097225"/>
        </p:xfrm>
        <a:graphic>
          <a:graphicData uri="http://schemas.openxmlformats.org/drawingml/2006/table">
            <a:tbl>
              <a:tblPr>
                <a:noFill/>
                <a:tableStyleId>{D7E440C0-9F9F-4B7A-B09E-0B7364B92A36}</a:tableStyleId>
              </a:tblPr>
              <a:tblGrid>
                <a:gridCol w="1215150">
                  <a:extLst>
                    <a:ext uri="{9D8B030D-6E8A-4147-A177-3AD203B41FA5}">
                      <a16:colId xmlns:a16="http://schemas.microsoft.com/office/drawing/2014/main" val="20000"/>
                    </a:ext>
                  </a:extLst>
                </a:gridCol>
                <a:gridCol w="1215150">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 sz="1200" b="0" i="0" dirty="0" err="1">
                          <a:solidFill>
                            <a:schemeClr val="dk1"/>
                          </a:solidFill>
                          <a:latin typeface="DM Mono" panose="020B0509040201040103" pitchFamily="49" charset="77"/>
                        </a:rPr>
                        <a:t>business_id</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date</a:t>
                      </a:r>
                      <a:endParaRPr sz="1200"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8625">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mWMc6_wTdE0EUBKIGXDVfA</a:t>
                      </a:r>
                      <a:endParaRPr sz="16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800" b="0" i="0" dirty="0">
                          <a:solidFill>
                            <a:schemeClr val="dk1"/>
                          </a:solidFill>
                          <a:latin typeface="DM Mono" panose="020B0509040201040103" pitchFamily="49" charset="77"/>
                        </a:rPr>
                        <a:t>‘2022-04-14”</a:t>
                      </a:r>
                      <a:endParaRPr sz="800"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93" name="Google Shape;593;p70"/>
          <p:cNvSpPr/>
          <p:nvPr/>
        </p:nvSpPr>
        <p:spPr>
          <a:xfrm>
            <a:off x="4836650" y="1429750"/>
            <a:ext cx="734100" cy="2859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94" name="Google Shape;594;p70"/>
          <p:cNvSpPr/>
          <p:nvPr/>
        </p:nvSpPr>
        <p:spPr>
          <a:xfrm>
            <a:off x="9552025" y="1102600"/>
            <a:ext cx="2430300" cy="548700"/>
          </a:xfrm>
          <a:prstGeom prst="rect">
            <a:avLst/>
          </a:prstGeom>
          <a:solidFill>
            <a:srgbClr val="FFFF00">
              <a:alpha val="4438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4" name="Google Shape;369;p33">
            <a:extLst>
              <a:ext uri="{FF2B5EF4-FFF2-40B4-BE49-F238E27FC236}">
                <a16:creationId xmlns:a16="http://schemas.microsoft.com/office/drawing/2014/main" id="{FD93A5D1-8CB9-8B31-62C6-1DDBAD0D1664}"/>
              </a:ext>
            </a:extLst>
          </p:cNvPr>
          <p:cNvGrpSpPr/>
          <p:nvPr/>
        </p:nvGrpSpPr>
        <p:grpSpPr>
          <a:xfrm>
            <a:off x="530290" y="212861"/>
            <a:ext cx="2340703" cy="5838920"/>
            <a:chOff x="2547150" y="238125"/>
            <a:chExt cx="2525675" cy="5238750"/>
          </a:xfrm>
        </p:grpSpPr>
        <p:sp>
          <p:nvSpPr>
            <p:cNvPr id="15" name="Google Shape;370;p33">
              <a:extLst>
                <a:ext uri="{FF2B5EF4-FFF2-40B4-BE49-F238E27FC236}">
                  <a16:creationId xmlns:a16="http://schemas.microsoft.com/office/drawing/2014/main" id="{7DF1135E-E71B-15D6-1D4B-DDCB2D9862A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6" name="Google Shape;371;p33">
              <a:extLst>
                <a:ext uri="{FF2B5EF4-FFF2-40B4-BE49-F238E27FC236}">
                  <a16:creationId xmlns:a16="http://schemas.microsoft.com/office/drawing/2014/main" id="{D3B062CA-C47A-F328-5731-70253BB83E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7" name="Google Shape;372;p33">
              <a:extLst>
                <a:ext uri="{FF2B5EF4-FFF2-40B4-BE49-F238E27FC236}">
                  <a16:creationId xmlns:a16="http://schemas.microsoft.com/office/drawing/2014/main" id="{92480BB7-9872-104C-C2DF-C28091AAB98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8" name="Google Shape;373;p33">
              <a:extLst>
                <a:ext uri="{FF2B5EF4-FFF2-40B4-BE49-F238E27FC236}">
                  <a16:creationId xmlns:a16="http://schemas.microsoft.com/office/drawing/2014/main" id="{EAD82195-66A1-1FDF-1888-928E42B5A9DE}"/>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nvGrpSpPr>
          <p:cNvPr id="19" name="Google Shape;369;p33">
            <a:extLst>
              <a:ext uri="{FF2B5EF4-FFF2-40B4-BE49-F238E27FC236}">
                <a16:creationId xmlns:a16="http://schemas.microsoft.com/office/drawing/2014/main" id="{D1B7C031-C429-170C-6B07-82895086DD37}"/>
              </a:ext>
            </a:extLst>
          </p:cNvPr>
          <p:cNvGrpSpPr/>
          <p:nvPr/>
        </p:nvGrpSpPr>
        <p:grpSpPr>
          <a:xfrm>
            <a:off x="6759457" y="212860"/>
            <a:ext cx="2340703" cy="5838920"/>
            <a:chOff x="2600353" y="282087"/>
            <a:chExt cx="2525675" cy="5238750"/>
          </a:xfrm>
        </p:grpSpPr>
        <p:sp>
          <p:nvSpPr>
            <p:cNvPr id="20" name="Google Shape;370;p33">
              <a:extLst>
                <a:ext uri="{FF2B5EF4-FFF2-40B4-BE49-F238E27FC236}">
                  <a16:creationId xmlns:a16="http://schemas.microsoft.com/office/drawing/2014/main" id="{AA817390-E2C1-5FC5-FFCA-934BD1BE30D4}"/>
                </a:ext>
              </a:extLst>
            </p:cNvPr>
            <p:cNvSpPr/>
            <p:nvPr/>
          </p:nvSpPr>
          <p:spPr>
            <a:xfrm>
              <a:off x="2600353" y="282087"/>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1" name="Google Shape;371;p33">
              <a:extLst>
                <a:ext uri="{FF2B5EF4-FFF2-40B4-BE49-F238E27FC236}">
                  <a16:creationId xmlns:a16="http://schemas.microsoft.com/office/drawing/2014/main" id="{69BBEBE4-BF48-8ADB-08D2-2766B0D6250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2" name="Google Shape;372;p33">
              <a:extLst>
                <a:ext uri="{FF2B5EF4-FFF2-40B4-BE49-F238E27FC236}">
                  <a16:creationId xmlns:a16="http://schemas.microsoft.com/office/drawing/2014/main" id="{631DB274-E41C-DCAA-CE37-A5975E440323}"/>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23" name="Google Shape;373;p33">
              <a:extLst>
                <a:ext uri="{FF2B5EF4-FFF2-40B4-BE49-F238E27FC236}">
                  <a16:creationId xmlns:a16="http://schemas.microsoft.com/office/drawing/2014/main" id="{7DE3DC82-230F-BB5B-E131-E8139C1426A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000"/>
                                        <p:tgtEl>
                                          <p:spTgt spid="5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10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
                                        </p:tgtEl>
                                        <p:attrNameLst>
                                          <p:attrName>style.visibility</p:attrName>
                                        </p:attrNameLst>
                                      </p:cBhvr>
                                      <p:to>
                                        <p:strVal val="visible"/>
                                      </p:to>
                                    </p:set>
                                    <p:animEffect transition="in" filter="fade">
                                      <p:cBhvr>
                                        <p:cTn id="22" dur="1000"/>
                                        <p:tgtEl>
                                          <p:spTgt spid="5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1000"/>
                                        <p:tgtEl>
                                          <p:spTgt spid="589"/>
                                        </p:tgtEl>
                                      </p:cBhvr>
                                    </p:animEffec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90"/>
                                        </p:tgtEl>
                                        <p:attrNameLst>
                                          <p:attrName>style.visibility</p:attrName>
                                        </p:attrNameLst>
                                      </p:cBhvr>
                                      <p:to>
                                        <p:strVal val="visible"/>
                                      </p:to>
                                    </p:set>
                                    <p:animEffect transition="in" filter="fade">
                                      <p:cBhvr>
                                        <p:cTn id="34" dur="1000"/>
                                        <p:tgtEl>
                                          <p:spTgt spid="5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fade">
                                      <p:cBhvr>
                                        <p:cTn id="39" dur="1000"/>
                                        <p:tgtEl>
                                          <p:spTgt spid="59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94"/>
                                        </p:tgtEl>
                                        <p:attrNameLst>
                                          <p:attrName>style.visibility</p:attrName>
                                        </p:attrNameLst>
                                      </p:cBhvr>
                                      <p:to>
                                        <p:strVal val="visible"/>
                                      </p:to>
                                    </p:set>
                                    <p:animEffect transition="in" filter="fade">
                                      <p:cBhvr>
                                        <p:cTn id="44" dur="1000"/>
                                        <p:tgtEl>
                                          <p:spTgt spid="59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8"/>
                                        </p:tgtEl>
                                        <p:attrNameLst>
                                          <p:attrName>style.visibility</p:attrName>
                                        </p:attrNameLst>
                                      </p:cBhvr>
                                      <p:to>
                                        <p:strVal val="visible"/>
                                      </p:to>
                                    </p:set>
                                    <p:animEffect transition="in" filter="fade">
                                      <p:cBhvr>
                                        <p:cTn id="49"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828675" y="942975"/>
            <a:ext cx="2414588" cy="307777"/>
          </a:xfrm>
          <a:prstGeom prst="rect">
            <a:avLst/>
          </a:prstGeom>
          <a:noFill/>
        </p:spPr>
        <p:txBody>
          <a:bodyPr wrap="square" rtlCol="0">
            <a:spAutoFit/>
          </a:bodyPr>
          <a:lstStyle/>
          <a:p>
            <a:r>
              <a:rPr lang="en-US"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6530975" y="953988"/>
            <a:ext cx="2414588" cy="307777"/>
          </a:xfrm>
          <a:prstGeom prst="rect">
            <a:avLst/>
          </a:prstGeom>
          <a:noFill/>
        </p:spPr>
        <p:txBody>
          <a:bodyPr wrap="square" rtlCol="0">
            <a:spAutoFit/>
          </a:bodyPr>
          <a:lstStyle/>
          <a:p>
            <a:r>
              <a:rPr lang="en-US"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2566988"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1128713"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solidFill>
                  <a:schemeClr val="bg1"/>
                </a:solidFill>
                <a:latin typeface="DM Mono" panose="020B0509040201040103" pitchFamily="49" charset="77"/>
              </a:rPr>
              <a:t>Mobile </a:t>
            </a:r>
          </a:p>
          <a:p>
            <a:pPr algn="ctr"/>
            <a:r>
              <a:rPr lang="en-US" sz="16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826545"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8426450" y="2024666"/>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6988175" y="1714500"/>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8686007" y="1714500"/>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828675" y="4004946"/>
            <a:ext cx="5258766" cy="1323439"/>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p>
          <a:p>
            <a:r>
              <a:rPr lang="en-US" sz="1600" dirty="0">
                <a:solidFill>
                  <a:schemeClr val="tx1"/>
                </a:solidFill>
                <a:latin typeface="DM Mono" panose="020B0509040201040103" pitchFamily="49" charset="77"/>
              </a:rPr>
              <a:t>    how= </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left_anti</a:t>
            </a:r>
            <a:r>
              <a:rPr lang="en-US" sz="1600" dirty="0">
                <a:solidFill>
                  <a:schemeClr val="accent6">
                    <a:lumMod val="50000"/>
                  </a:schemeClr>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6530975" y="4004946"/>
            <a:ext cx="5258766" cy="1077218"/>
          </a:xfrm>
          <a:prstGeom prst="rect">
            <a:avLst/>
          </a:prstGeom>
          <a:noFill/>
        </p:spPr>
        <p:txBody>
          <a:bodyPr wrap="square" rtlCol="0">
            <a:spAutoFit/>
          </a:bodyPr>
          <a:lstStyle/>
          <a:p>
            <a:r>
              <a:rPr lang="en-US" sz="1600" dirty="0" err="1">
                <a:solidFill>
                  <a:schemeClr val="accent3">
                    <a:lumMod val="75000"/>
                  </a:schemeClr>
                </a:solidFill>
                <a:latin typeface="DM Mono" panose="020B0509040201040103" pitchFamily="49" charset="77"/>
              </a:rPr>
              <a:t>mobile_reviews</a:t>
            </a:r>
            <a:r>
              <a:rPr lang="en-US" sz="1600" dirty="0" err="1">
                <a:solidFill>
                  <a:schemeClr val="tx1"/>
                </a:solidFill>
                <a:latin typeface="DM Mono" panose="020B0509040201040103" pitchFamily="49" charset="77"/>
              </a:rPr>
              <a:t>.join</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a:t>
            </a:r>
            <a:r>
              <a:rPr lang="en-US" sz="1600" dirty="0" err="1">
                <a:solidFill>
                  <a:schemeClr val="accent3">
                    <a:lumMod val="75000"/>
                  </a:schemeClr>
                </a:solidFill>
                <a:latin typeface="DM Mono" panose="020B0509040201040103" pitchFamily="49" charset="77"/>
              </a:rPr>
              <a:t>checkins</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    on=[</a:t>
            </a:r>
            <a:r>
              <a:rPr lang="en-US" sz="1600" dirty="0">
                <a:solidFill>
                  <a:schemeClr val="accent6">
                    <a:lumMod val="50000"/>
                  </a:schemeClr>
                </a:solidFill>
                <a:latin typeface="DM Mono" panose="020B0509040201040103" pitchFamily="49" charset="77"/>
              </a:rPr>
              <a:t>”</a:t>
            </a:r>
            <a:r>
              <a:rPr lang="en-US" sz="1600" dirty="0" err="1">
                <a:solidFill>
                  <a:schemeClr val="accent6">
                    <a:lumMod val="50000"/>
                  </a:schemeClr>
                </a:solidFill>
                <a:latin typeface="DM Mono" panose="020B0509040201040103" pitchFamily="49" charset="77"/>
              </a:rPr>
              <a:t>user_id</a:t>
            </a:r>
            <a:r>
              <a:rPr lang="en-US" sz="1600" dirty="0">
                <a:solidFill>
                  <a:schemeClr val="accent6">
                    <a:lumMod val="50000"/>
                  </a:schemeClr>
                </a:solidFill>
                <a:latin typeface="DM Mono" panose="020B0509040201040103" pitchFamily="49" charset="77"/>
              </a:rPr>
              <a:t>”, “</a:t>
            </a:r>
            <a:r>
              <a:rPr lang="en-US" sz="1600" dirty="0" err="1">
                <a:solidFill>
                  <a:schemeClr val="accent6">
                    <a:lumMod val="50000"/>
                  </a:schemeClr>
                </a:solidFill>
                <a:latin typeface="DM Mono" panose="020B0509040201040103" pitchFamily="49" charset="77"/>
              </a:rPr>
              <a:t>business_id</a:t>
            </a:r>
            <a:r>
              <a:rPr lang="en-US" sz="1600" dirty="0">
                <a:solidFill>
                  <a:schemeClr val="accent6">
                    <a:lumMod val="50000"/>
                  </a:schemeClr>
                </a:solidFill>
                <a:latin typeface="DM Mono" panose="020B0509040201040103" pitchFamily="49" charset="77"/>
              </a:rPr>
              <a:t>”, “date”</a:t>
            </a:r>
            <a:r>
              <a:rPr lang="en-US" sz="1600" dirty="0">
                <a:solidFill>
                  <a:schemeClr val="tx1"/>
                </a:solidFill>
                <a:latin typeface="DM Mono" panose="020B0509040201040103" pitchFamily="49" charset="77"/>
              </a:rPr>
              <a:t>]</a:t>
            </a:r>
          </a:p>
          <a:p>
            <a:r>
              <a:rPr lang="en-US" sz="16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1331494" y="4780547"/>
            <a:ext cx="2126563" cy="301617"/>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27" grpId="0"/>
      <p:bldP spid="37" grpId="0"/>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dirty="0"/>
          </a:p>
        </p:txBody>
      </p:sp>
      <p:pic>
        <p:nvPicPr>
          <p:cNvPr id="486" name="Google Shape;486;p60"/>
          <p:cNvPicPr preferRelativeResize="0"/>
          <p:nvPr/>
        </p:nvPicPr>
        <p:blipFill rotWithShape="1">
          <a:blip r:embed="rId3">
            <a:alphaModFix/>
          </a:blip>
          <a:srcRect t="9066"/>
          <a:stretch/>
        </p:blipFill>
        <p:spPr>
          <a:xfrm>
            <a:off x="0" y="0"/>
            <a:ext cx="12188950" cy="6858000"/>
          </a:xfrm>
          <a:prstGeom prst="rect">
            <a:avLst/>
          </a:prstGeom>
          <a:noFill/>
          <a:ln>
            <a:noFill/>
          </a:ln>
        </p:spPr>
      </p:pic>
      <p:sp>
        <p:nvSpPr>
          <p:cNvPr id="487" name="Google Shape;487;p60"/>
          <p:cNvSpPr txBox="1"/>
          <p:nvPr/>
        </p:nvSpPr>
        <p:spPr>
          <a:xfrm>
            <a:off x="10525150" y="6289550"/>
            <a:ext cx="210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DM Mono" panose="020B0509040201040103" pitchFamily="49" charset="77"/>
                <a:ea typeface="DM Sans"/>
                <a:cs typeface="DM Sans"/>
                <a:sym typeface="DM Sans"/>
              </a:rPr>
              <a:t>Xenopus</a:t>
            </a:r>
            <a:endParaRPr sz="2400" dirty="0">
              <a:solidFill>
                <a:schemeClr val="lt1"/>
              </a:solidFill>
              <a:latin typeface="DM Mono" panose="020B0509040201040103" pitchFamily="49" charset="77"/>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2000" advTm="1224"/>
    </mc:Choice>
    <mc:Fallback xmlns="">
      <p:transition spd="slow" advTm="12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932668965"/>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7871688" y="870335"/>
            <a:ext cx="1423074" cy="1797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620280" y="870335"/>
            <a:ext cx="1696856" cy="1690336"/>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31</a:t>
            </a:fld>
            <a:endParaRPr dirty="0"/>
          </a:p>
        </p:txBody>
      </p:sp>
      <p:sp>
        <p:nvSpPr>
          <p:cNvPr id="874" name="Google Shape;874;p7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4317136" y="454836"/>
            <a:ext cx="3554552" cy="830997"/>
          </a:xfrm>
          <a:prstGeom prst="rect">
            <a:avLst/>
          </a:prstGeom>
          <a:noFill/>
          <a:ln w="38100">
            <a:solidFill>
              <a:schemeClr val="bg2"/>
            </a:solidFill>
          </a:ln>
        </p:spPr>
        <p:txBody>
          <a:bodyPr wrap="square" rtlCol="0">
            <a:spAutoFit/>
          </a:bodyPr>
          <a:lstStyle/>
          <a:p>
            <a:pPr algn="ctr"/>
            <a:r>
              <a:rPr lang="en-US" sz="2400" dirty="0">
                <a:latin typeface="DM Sans" pitchFamily="2" charset="77"/>
              </a:rPr>
              <a:t>Automated Tests</a:t>
            </a:r>
          </a:p>
          <a:p>
            <a:pPr algn="ctr"/>
            <a:r>
              <a:rPr lang="en-US" sz="24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805963586"/>
              </p:ext>
            </p:extLst>
          </p:nvPr>
        </p:nvGraphicFramePr>
        <p:xfrm>
          <a:off x="448284" y="4124266"/>
          <a:ext cx="4343992" cy="1713606"/>
        </p:xfrm>
        <a:graphic>
          <a:graphicData uri="http://schemas.openxmlformats.org/drawingml/2006/table">
            <a:tbl>
              <a:tblPr firstRow="1" bandRow="1">
                <a:tableStyleId>{D7E440C0-9F9F-4B7A-B09E-0B7364B92A36}</a:tableStyleId>
              </a:tblPr>
              <a:tblGrid>
                <a:gridCol w="1085998">
                  <a:extLst>
                    <a:ext uri="{9D8B030D-6E8A-4147-A177-3AD203B41FA5}">
                      <a16:colId xmlns:a16="http://schemas.microsoft.com/office/drawing/2014/main" val="3153912135"/>
                    </a:ext>
                  </a:extLst>
                </a:gridCol>
                <a:gridCol w="1085998">
                  <a:extLst>
                    <a:ext uri="{9D8B030D-6E8A-4147-A177-3AD203B41FA5}">
                      <a16:colId xmlns:a16="http://schemas.microsoft.com/office/drawing/2014/main" val="2067168834"/>
                    </a:ext>
                  </a:extLst>
                </a:gridCol>
                <a:gridCol w="1085998">
                  <a:extLst>
                    <a:ext uri="{9D8B030D-6E8A-4147-A177-3AD203B41FA5}">
                      <a16:colId xmlns:a16="http://schemas.microsoft.com/office/drawing/2014/main" val="3520864782"/>
                    </a:ext>
                  </a:extLst>
                </a:gridCol>
                <a:gridCol w="1085998">
                  <a:extLst>
                    <a:ext uri="{9D8B030D-6E8A-4147-A177-3AD203B41FA5}">
                      <a16:colId xmlns:a16="http://schemas.microsoft.com/office/drawing/2014/main" val="1762378831"/>
                    </a:ext>
                  </a:extLst>
                </a:gridCol>
              </a:tblGrid>
              <a:tr h="0">
                <a:tc>
                  <a:txBody>
                    <a:bodyPr/>
                    <a:lstStyle/>
                    <a:p>
                      <a:r>
                        <a:rPr lang="en-US" sz="1600" b="0" i="0" dirty="0">
                          <a:solidFill>
                            <a:schemeClr val="bg2"/>
                          </a:solidFill>
                          <a:latin typeface="DM Sans" pitchFamily="2" charset="77"/>
                        </a:rPr>
                        <a:t>ID</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Name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Age</a:t>
                      </a:r>
                    </a:p>
                  </a:txBody>
                  <a:tcPr marL="85341" marR="85341" marT="42671" marB="42671">
                    <a:solidFill>
                      <a:schemeClr val="accent6"/>
                    </a:solidFill>
                  </a:tcPr>
                </a:tc>
                <a:tc>
                  <a:txBody>
                    <a:bodyPr/>
                    <a:lstStyle/>
                    <a:p>
                      <a:r>
                        <a:rPr lang="en-US" sz="1600" b="0" i="0" dirty="0">
                          <a:solidFill>
                            <a:schemeClr val="bg2"/>
                          </a:solidFill>
                          <a:latin typeface="DM Sans" pitchFamily="2" charset="77"/>
                        </a:rPr>
                        <a:t>Eye color</a:t>
                      </a:r>
                    </a:p>
                  </a:txBody>
                  <a:tcPr marL="85341" marR="85341" marT="42671" marB="42671">
                    <a:solidFill>
                      <a:schemeClr val="accent6"/>
                    </a:solidFill>
                  </a:tcPr>
                </a:tc>
                <a:extLst>
                  <a:ext uri="{0D108BD9-81ED-4DB2-BD59-A6C34878D82A}">
                    <a16:rowId xmlns:a16="http://schemas.microsoft.com/office/drawing/2014/main" val="829607364"/>
                  </a:ext>
                </a:extLst>
              </a:tr>
              <a:tr h="346106">
                <a:tc>
                  <a:txBody>
                    <a:bodyPr/>
                    <a:lstStyle/>
                    <a:p>
                      <a:r>
                        <a:rPr lang="en-US" sz="1600" b="0" i="0" dirty="0">
                          <a:latin typeface="DM Sans" pitchFamily="2" charset="77"/>
                        </a:rPr>
                        <a:t>01452</a:t>
                      </a:r>
                    </a:p>
                  </a:txBody>
                  <a:tcPr marL="85341" marR="85341" marT="42671" marB="42671"/>
                </a:tc>
                <a:tc>
                  <a:txBody>
                    <a:bodyPr/>
                    <a:lstStyle/>
                    <a:p>
                      <a:r>
                        <a:rPr lang="en-US" sz="1600" b="0" i="0" dirty="0">
                          <a:latin typeface="DM Sans" pitchFamily="2" charset="77"/>
                        </a:rPr>
                        <a:t>Alan</a:t>
                      </a:r>
                    </a:p>
                  </a:txBody>
                  <a:tcPr marL="85341" marR="85341" marT="42671" marB="42671"/>
                </a:tc>
                <a:tc>
                  <a:txBody>
                    <a:bodyPr/>
                    <a:lstStyle/>
                    <a:p>
                      <a:r>
                        <a:rPr lang="en-US" sz="1600" b="0" i="0" dirty="0">
                          <a:latin typeface="DM Sans" pitchFamily="2" charset="77"/>
                        </a:rPr>
                        <a:t>452</a:t>
                      </a:r>
                    </a:p>
                  </a:txBody>
                  <a:tcPr marL="85341" marR="85341" marT="42671" marB="42671"/>
                </a:tc>
                <a:tc>
                  <a:txBody>
                    <a:bodyPr/>
                    <a:lstStyle/>
                    <a:p>
                      <a:r>
                        <a:rPr lang="en-US" sz="1600" b="0" i="0" dirty="0">
                          <a:latin typeface="DM Sans" pitchFamily="2" charset="77"/>
                        </a:rPr>
                        <a:t>blue</a:t>
                      </a:r>
                    </a:p>
                  </a:txBody>
                  <a:tcPr marL="85341" marR="85341" marT="42671" marB="42671"/>
                </a:tc>
                <a:extLst>
                  <a:ext uri="{0D108BD9-81ED-4DB2-BD59-A6C34878D82A}">
                    <a16:rowId xmlns:a16="http://schemas.microsoft.com/office/drawing/2014/main" val="3423060112"/>
                  </a:ext>
                </a:extLst>
              </a:tr>
              <a:tr h="346106">
                <a:tc>
                  <a:txBody>
                    <a:bodyPr/>
                    <a:lstStyle/>
                    <a:p>
                      <a:r>
                        <a:rPr lang="en-US" sz="1600" b="0" i="0" dirty="0">
                          <a:latin typeface="DM Sans" pitchFamily="2" charset="77"/>
                        </a:rPr>
                        <a:t>64521</a:t>
                      </a:r>
                    </a:p>
                  </a:txBody>
                  <a:tcPr marL="85341" marR="85341" marT="42671" marB="42671"/>
                </a:tc>
                <a:tc>
                  <a:txBody>
                    <a:bodyPr/>
                    <a:lstStyle/>
                    <a:p>
                      <a:r>
                        <a:rPr lang="en-US" sz="1600" b="0" i="0" dirty="0">
                          <a:latin typeface="DM Sans" pitchFamily="2" charset="77"/>
                        </a:rPr>
                        <a:t>NULL</a:t>
                      </a:r>
                    </a:p>
                  </a:txBody>
                  <a:tcPr marL="85341" marR="85341" marT="42671" marB="42671"/>
                </a:tc>
                <a:tc>
                  <a:txBody>
                    <a:bodyPr/>
                    <a:lstStyle/>
                    <a:p>
                      <a:r>
                        <a:rPr lang="en-US" sz="1600" b="0" i="0" dirty="0">
                          <a:latin typeface="DM Sans" pitchFamily="2" charset="77"/>
                        </a:rPr>
                        <a:t>29</a:t>
                      </a:r>
                    </a:p>
                  </a:txBody>
                  <a:tcPr marL="85341" marR="85341" marT="42671" marB="42671"/>
                </a:tc>
                <a:tc>
                  <a:txBody>
                    <a:bodyPr/>
                    <a:lstStyle/>
                    <a:p>
                      <a:r>
                        <a:rPr lang="en-US" sz="1600" b="0" i="0" dirty="0">
                          <a:latin typeface="DM Sans" pitchFamily="2" charset="77"/>
                        </a:rPr>
                        <a:t>green</a:t>
                      </a:r>
                    </a:p>
                  </a:txBody>
                  <a:tcPr marL="85341" marR="85341" marT="42671" marB="42671"/>
                </a:tc>
                <a:extLst>
                  <a:ext uri="{0D108BD9-81ED-4DB2-BD59-A6C34878D82A}">
                    <a16:rowId xmlns:a16="http://schemas.microsoft.com/office/drawing/2014/main" val="3020610891"/>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2125337847"/>
                  </a:ext>
                </a:extLst>
              </a:tr>
              <a:tr h="346106">
                <a:tc>
                  <a:txBody>
                    <a:bodyPr/>
                    <a:lstStyle/>
                    <a:p>
                      <a:r>
                        <a:rPr lang="en-US" sz="1600" b="0" i="0" dirty="0">
                          <a:latin typeface="DM Sans" pitchFamily="2" charset="77"/>
                        </a:rPr>
                        <a:t>49031</a:t>
                      </a:r>
                    </a:p>
                  </a:txBody>
                  <a:tcPr marL="85341" marR="85341" marT="42671" marB="42671"/>
                </a:tc>
                <a:tc>
                  <a:txBody>
                    <a:bodyPr/>
                    <a:lstStyle/>
                    <a:p>
                      <a:r>
                        <a:rPr lang="en-US" sz="1600" b="0" i="0" dirty="0">
                          <a:latin typeface="DM Sans" pitchFamily="2" charset="77"/>
                        </a:rPr>
                        <a:t>Margaret</a:t>
                      </a:r>
                    </a:p>
                  </a:txBody>
                  <a:tcPr marL="85341" marR="85341" marT="42671" marB="42671"/>
                </a:tc>
                <a:tc>
                  <a:txBody>
                    <a:bodyPr/>
                    <a:lstStyle/>
                    <a:p>
                      <a:r>
                        <a:rPr lang="en-US" sz="1600" b="0" i="0" dirty="0">
                          <a:latin typeface="DM Sans" pitchFamily="2" charset="77"/>
                        </a:rPr>
                        <a:t>45</a:t>
                      </a:r>
                    </a:p>
                  </a:txBody>
                  <a:tcPr marL="85341" marR="85341" marT="42671" marB="42671"/>
                </a:tc>
                <a:tc>
                  <a:txBody>
                    <a:bodyPr/>
                    <a:lstStyle/>
                    <a:p>
                      <a:r>
                        <a:rPr lang="en-US" sz="1600" b="0" i="0" dirty="0">
                          <a:latin typeface="DM Sans" pitchFamily="2" charset="77"/>
                        </a:rPr>
                        <a:t>brown</a:t>
                      </a:r>
                    </a:p>
                  </a:txBody>
                  <a:tcPr marL="85341" marR="85341" marT="42671" marB="42671"/>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8678683" y="4311025"/>
            <a:ext cx="1085758" cy="1074498"/>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626829735"/>
              </p:ext>
            </p:extLst>
          </p:nvPr>
        </p:nvGraphicFramePr>
        <p:xfrm>
          <a:off x="6553482" y="4124367"/>
          <a:ext cx="1556391" cy="1447800"/>
        </p:xfrm>
        <a:graphic>
          <a:graphicData uri="http://schemas.openxmlformats.org/drawingml/2006/table">
            <a:tbl>
              <a:tblPr first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err="1">
                          <a:latin typeface="DM Sans" pitchFamily="2" charset="77"/>
                        </a:rPr>
                        <a:t>Trono</a:t>
                      </a:r>
                      <a:endParaRPr lang="en-US" sz="1600" b="0" i="0" dirty="0">
                        <a:latin typeface="DM Sans" pitchFamily="2" charset="77"/>
                      </a:endParaRPr>
                    </a:p>
                  </a:txBody>
                  <a:tcPr/>
                </a:tc>
                <a:extLst>
                  <a:ext uri="{0D108BD9-81ED-4DB2-BD59-A6C34878D82A}">
                    <a16:rowId xmlns:a16="http://schemas.microsoft.com/office/drawing/2014/main" val="3962945806"/>
                  </a:ext>
                </a:extLst>
              </a:tr>
              <a:tr h="370840">
                <a:tc>
                  <a:txBody>
                    <a:bodyPr/>
                    <a:lstStyle/>
                    <a:p>
                      <a:r>
                        <a:rPr lang="en-US" sz="1600" b="0" i="0" dirty="0" err="1">
                          <a:latin typeface="DM Sans" pitchFamily="2" charset="77"/>
                        </a:rPr>
                        <a:t>Calgry</a:t>
                      </a:r>
                      <a:endParaRPr lang="en-US" sz="1600" b="0" i="0" dirty="0">
                        <a:latin typeface="DM Sans" pitchFamily="2" charset="77"/>
                      </a:endParaRPr>
                    </a:p>
                  </a:txBody>
                  <a:tcPr/>
                </a:tc>
                <a:extLst>
                  <a:ext uri="{0D108BD9-81ED-4DB2-BD59-A6C34878D82A}">
                    <a16:rowId xmlns:a16="http://schemas.microsoft.com/office/drawing/2014/main" val="1598786701"/>
                  </a:ext>
                </a:extLst>
              </a:tr>
              <a:tr h="0">
                <a:tc>
                  <a:txBody>
                    <a:bodyPr/>
                    <a:lstStyle/>
                    <a:p>
                      <a:r>
                        <a:rPr lang="en-US" sz="1600" b="0" i="0" dirty="0" err="1">
                          <a:latin typeface="DM Sans" pitchFamily="2" charset="77"/>
                        </a:rPr>
                        <a:t>Vancover</a:t>
                      </a:r>
                      <a:endParaRPr lang="en-US" sz="1600" dirty="0">
                        <a:latin typeface="DM Sans" pitchFamily="2" charset="77"/>
                      </a:endParaRPr>
                    </a:p>
                  </a:txBody>
                  <a:tcPr/>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2439154062"/>
              </p:ext>
            </p:extLst>
          </p:nvPr>
        </p:nvGraphicFramePr>
        <p:xfrm>
          <a:off x="10333249" y="4124266"/>
          <a:ext cx="1556391" cy="1483360"/>
        </p:xfrm>
        <a:graphic>
          <a:graphicData uri="http://schemas.openxmlformats.org/drawingml/2006/table">
            <a:tbl>
              <a:tblPr firstRow="1" bandRow="1">
                <a:tableStyleId>{D7E440C0-9F9F-4B7A-B09E-0B7364B92A36}</a:tableStyleId>
              </a:tblPr>
              <a:tblGrid>
                <a:gridCol w="1556391">
                  <a:extLst>
                    <a:ext uri="{9D8B030D-6E8A-4147-A177-3AD203B41FA5}">
                      <a16:colId xmlns:a16="http://schemas.microsoft.com/office/drawing/2014/main" val="3278155462"/>
                    </a:ext>
                  </a:extLst>
                </a:gridCol>
              </a:tblGrid>
              <a:tr h="370840">
                <a:tc>
                  <a:txBody>
                    <a:bodyPr/>
                    <a:lstStyle/>
                    <a:p>
                      <a:r>
                        <a:rPr lang="en-US" sz="1600" b="0" i="0" dirty="0">
                          <a:solidFill>
                            <a:schemeClr val="bg2"/>
                          </a:solidFill>
                          <a:latin typeface="DM Sans" pitchFamily="2" charset="77"/>
                        </a:rPr>
                        <a:t>City</a:t>
                      </a:r>
                    </a:p>
                  </a:txBody>
                  <a:tcPr>
                    <a:solidFill>
                      <a:schemeClr val="accent2"/>
                    </a:solidFill>
                  </a:tcPr>
                </a:tc>
                <a:extLst>
                  <a:ext uri="{0D108BD9-81ED-4DB2-BD59-A6C34878D82A}">
                    <a16:rowId xmlns:a16="http://schemas.microsoft.com/office/drawing/2014/main" val="889787297"/>
                  </a:ext>
                </a:extLst>
              </a:tr>
              <a:tr h="370840">
                <a:tc>
                  <a:txBody>
                    <a:bodyPr/>
                    <a:lstStyle/>
                    <a:p>
                      <a:r>
                        <a:rPr lang="en-US" sz="1600" b="0" i="0" dirty="0">
                          <a:latin typeface="DM Sans" pitchFamily="2" charset="77"/>
                        </a:rPr>
                        <a:t>Toronto</a:t>
                      </a:r>
                    </a:p>
                  </a:txBody>
                  <a:tcPr/>
                </a:tc>
                <a:extLst>
                  <a:ext uri="{0D108BD9-81ED-4DB2-BD59-A6C34878D82A}">
                    <a16:rowId xmlns:a16="http://schemas.microsoft.com/office/drawing/2014/main" val="3962945806"/>
                  </a:ext>
                </a:extLst>
              </a:tr>
              <a:tr h="370840">
                <a:tc>
                  <a:txBody>
                    <a:bodyPr/>
                    <a:lstStyle/>
                    <a:p>
                      <a:r>
                        <a:rPr lang="en-US" sz="1600" b="0" i="0" dirty="0">
                          <a:latin typeface="DM Sans" pitchFamily="2" charset="77"/>
                        </a:rPr>
                        <a:t>Calgary</a:t>
                      </a:r>
                    </a:p>
                  </a:txBody>
                  <a:tcPr/>
                </a:tc>
                <a:extLst>
                  <a:ext uri="{0D108BD9-81ED-4DB2-BD59-A6C34878D82A}">
                    <a16:rowId xmlns:a16="http://schemas.microsoft.com/office/drawing/2014/main" val="1598786701"/>
                  </a:ext>
                </a:extLst>
              </a:tr>
              <a:tr h="370840">
                <a:tc>
                  <a:txBody>
                    <a:bodyPr/>
                    <a:lstStyle/>
                    <a:p>
                      <a:r>
                        <a:rPr lang="en-US" sz="1600" b="0" i="0" dirty="0">
                          <a:latin typeface="DM Sans" pitchFamily="2" charset="77"/>
                        </a:rPr>
                        <a:t>Vancouver</a:t>
                      </a:r>
                    </a:p>
                  </a:txBody>
                  <a:tcPr/>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2118109" y="2560671"/>
            <a:ext cx="1004341" cy="830997"/>
          </a:xfrm>
          <a:prstGeom prst="rect">
            <a:avLst/>
          </a:prstGeom>
          <a:noFill/>
          <a:ln w="38100">
            <a:solidFill>
              <a:schemeClr val="accent5"/>
            </a:solidFill>
          </a:ln>
        </p:spPr>
        <p:txBody>
          <a:bodyPr wrap="square" rtlCol="0">
            <a:spAutoFit/>
          </a:bodyPr>
          <a:lstStyle/>
          <a:p>
            <a:r>
              <a:rPr lang="en-US" sz="24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8792591" y="2668058"/>
            <a:ext cx="1004341" cy="830997"/>
          </a:xfrm>
          <a:prstGeom prst="rect">
            <a:avLst/>
          </a:prstGeom>
          <a:noFill/>
          <a:ln w="38100">
            <a:solidFill>
              <a:schemeClr val="accent2"/>
            </a:solidFill>
          </a:ln>
        </p:spPr>
        <p:txBody>
          <a:bodyPr wrap="square" rtlCol="0">
            <a:spAutoFit/>
          </a:bodyPr>
          <a:lstStyle/>
          <a:p>
            <a:r>
              <a:rPr lang="en-US" sz="24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450248" y="5135355"/>
            <a:ext cx="1076998" cy="688872"/>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546605" y="4803906"/>
            <a:ext cx="1074851"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2621456" y="4463448"/>
            <a:ext cx="1071188" cy="340458"/>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8260745" y="4864124"/>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9890116" y="4865946"/>
            <a:ext cx="343334" cy="13170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Multi-Layered Tests</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819397"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10788910" y="1769423"/>
            <a:ext cx="308759" cy="3598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4722314" y="1615534"/>
            <a:ext cx="24724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DM Sans" pitchFamily="2"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1128156" y="1784811"/>
            <a:ext cx="3594158" cy="94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7194752" y="1784811"/>
            <a:ext cx="3594158" cy="76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413164" y="3895106"/>
            <a:ext cx="9108374" cy="1377538"/>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latin typeface="DM Sans" pitchFamily="2"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413164" y="2908709"/>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5" name="!!2">
            <a:extLst>
              <a:ext uri="{FF2B5EF4-FFF2-40B4-BE49-F238E27FC236}">
                <a16:creationId xmlns:a16="http://schemas.microsoft.com/office/drawing/2014/main" id="{854405A1-E59C-F612-5D6A-B3314F6C0B57}"/>
              </a:ext>
            </a:extLst>
          </p:cNvPr>
          <p:cNvSpPr/>
          <p:nvPr/>
        </p:nvSpPr>
        <p:spPr>
          <a:xfrm>
            <a:off x="1429899" y="2906357"/>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395528" y="2899301"/>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404347" y="2904005"/>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429899" y="2900046"/>
            <a:ext cx="9108374" cy="23750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DM Sans" pitchFamily="2" charset="77"/>
              </a:rPr>
              <a:t>Large Logic Test</a:t>
            </a:r>
          </a:p>
        </p:txBody>
      </p:sp>
    </p:spTree>
    <p:extLst>
      <p:ext uri="{BB962C8B-B14F-4D97-AF65-F5344CB8AC3E}">
        <p14:creationId xmlns:p14="http://schemas.microsoft.com/office/powerpoint/2010/main" val="183939329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33</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34</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713195" y="1451061"/>
            <a:ext cx="10348424" cy="132600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35</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749245" y="2824843"/>
            <a:ext cx="10348424" cy="2286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36</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37</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1209"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38</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39</a:t>
            </a:fld>
            <a:endParaRPr dirty="0"/>
          </a:p>
        </p:txBody>
      </p:sp>
      <p:sp>
        <p:nvSpPr>
          <p:cNvPr id="1095" name="Google Shape;1095;p96"/>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0" y="893"/>
            <a:ext cx="12188825" cy="6856214"/>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6447820" y="-127257"/>
            <a:ext cx="7574472" cy="517084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dirty="0">
                <a:solidFill>
                  <a:srgbClr val="202124"/>
                </a:solidFill>
                <a:latin typeface="Nothing You Could Do"/>
                <a:ea typeface="Nothing You Could Do"/>
                <a:cs typeface="Nothing You Could Do"/>
                <a:sym typeface="Nothing You Could Do"/>
              </a:rPr>
              <a:t>"What bug are you trying to catch?"</a:t>
            </a:r>
            <a:endParaRPr sz="6400" b="1" dirty="0">
              <a:latin typeface="Nothing You Could Do"/>
              <a:ea typeface="Nothing You Could Do"/>
              <a:cs typeface="Nothing You Could Do"/>
              <a:sym typeface="Nothing You Could Do"/>
            </a:endParaRPr>
          </a:p>
        </p:txBody>
      </p:sp>
    </p:spTree>
    <p:extLst>
      <p:ext uri="{BB962C8B-B14F-4D97-AF65-F5344CB8AC3E}">
        <p14:creationId xmlns:p14="http://schemas.microsoft.com/office/powerpoint/2010/main" val="3974654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spTree>
  </p:cSld>
  <p:clrMapOvr>
    <a:masterClrMapping/>
  </p:clrMapOvr>
  <mc:AlternateContent xmlns:mc="http://schemas.openxmlformats.org/markup-compatibility/2006" xmlns:p14="http://schemas.microsoft.com/office/powerpoint/2010/main">
    <mc:Choice Requires="p14">
      <p:transition spd="slow" p14:dur="2000" advTm="646"/>
    </mc:Choice>
    <mc:Fallback xmlns="">
      <p:transition spd="slow" advTm="64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40</a:t>
            </a:fld>
            <a:endParaRPr dirty="0"/>
          </a:p>
        </p:txBody>
      </p:sp>
      <p:sp>
        <p:nvSpPr>
          <p:cNvPr id="890" name="Google Shape;890;p8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Logic Test</a:t>
            </a:r>
            <a:endParaRPr dirty="0"/>
          </a:p>
        </p:txBody>
      </p:sp>
      <p:sp>
        <p:nvSpPr>
          <p:cNvPr id="893" name="Google Shape;893;p81"/>
          <p:cNvSpPr/>
          <p:nvPr/>
        </p:nvSpPr>
        <p:spPr>
          <a:xfrm>
            <a:off x="713195" y="1151721"/>
            <a:ext cx="10672724" cy="517068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894" name="Google Shape;894;p81"/>
          <p:cNvSpPr txBox="1"/>
          <p:nvPr/>
        </p:nvSpPr>
        <p:spPr>
          <a:xfrm>
            <a:off x="713195" y="1136630"/>
            <a:ext cx="10672724" cy="50782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def </a:t>
            </a:r>
            <a:r>
              <a:rPr lang="en" sz="1600" dirty="0" err="1">
                <a:solidFill>
                  <a:srgbClr val="00627A"/>
                </a:solidFill>
                <a:latin typeface="DM Mono" panose="020B0509040201040103" pitchFamily="49" charset="77"/>
                <a:ea typeface="Courier New"/>
                <a:cs typeface="Courier New"/>
                <a:sym typeface="Courier New"/>
              </a:rPr>
              <a:t>test_will_do_the_right_thing</a:t>
            </a:r>
            <a:r>
              <a:rPr lang="en" sz="1600" dirty="0">
                <a:solidFill>
                  <a:srgbClr val="080808"/>
                </a:solidFill>
                <a:latin typeface="DM Mono" panose="020B0509040201040103" pitchFamily="49" charset="77"/>
                <a:ea typeface="Courier New"/>
                <a:cs typeface="Courier New"/>
                <a:sym typeface="Courier New"/>
              </a:rPr>
              <a:t>(spark: </a:t>
            </a:r>
            <a:r>
              <a:rPr lang="en" sz="1600" dirty="0" err="1">
                <a:latin typeface="DM Mono" panose="020B0509040201040103" pitchFamily="49" charset="77"/>
                <a:ea typeface="Courier New"/>
                <a:cs typeface="Courier New"/>
                <a:sym typeface="Courier New"/>
              </a:rPr>
              <a:t>SparkSession</a:t>
            </a:r>
            <a:r>
              <a:rPr lang="en" sz="1600" dirty="0">
                <a:solidFill>
                  <a:srgbClr val="080808"/>
                </a:solidFill>
                <a:latin typeface="DM Mono" panose="020B0509040201040103" pitchFamily="49" charset="77"/>
                <a:ea typeface="Courier New"/>
                <a:cs typeface="Courier New"/>
                <a:sym typeface="Courier New"/>
              </a:rPr>
              <a:t>) -&gt; </a:t>
            </a:r>
            <a:r>
              <a:rPr lang="en" sz="1600" dirty="0">
                <a:solidFill>
                  <a:srgbClr val="0033B3"/>
                </a:solidFill>
                <a:latin typeface="DM Mono" panose="020B0509040201040103" pitchFamily="49" charset="77"/>
                <a:ea typeface="Courier New"/>
                <a:cs typeface="Courier New"/>
                <a:sym typeface="Courier New"/>
              </a:rPr>
              <a:t>None</a:t>
            </a:r>
            <a:r>
              <a:rPr lang="en" sz="1600" dirty="0">
                <a:solidFill>
                  <a:srgbClr val="080808"/>
                </a:solidFill>
                <a:latin typeface="DM Mono" panose="020B0509040201040103" pitchFamily="49" charset="77"/>
                <a:ea typeface="Courier New"/>
                <a:cs typeface="Courier New"/>
                <a:sym typeface="Courier New"/>
              </a:rPr>
              <a:t>:</a:t>
            </a: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browser_reviews.json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checkin.json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tips.json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business.json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create_df_from_json</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"fixtures/</a:t>
            </a:r>
            <a:r>
              <a:rPr lang="en" sz="1600" dirty="0" err="1">
                <a:solidFill>
                  <a:srgbClr val="067D17"/>
                </a:solidFill>
                <a:latin typeface="DM Mono" panose="020B0509040201040103" pitchFamily="49" charset="77"/>
                <a:ea typeface="Courier New"/>
                <a:cs typeface="Courier New"/>
                <a:sym typeface="Courier New"/>
              </a:rPr>
              <a:t>mobile_reviews.json</a:t>
            </a:r>
            <a:r>
              <a:rPr lang="en" sz="1600" dirty="0">
                <a:solidFill>
                  <a:srgbClr val="067D17"/>
                </a:solidFill>
                <a:latin typeface="DM Mono" panose="020B0509040201040103" pitchFamily="49" charset="77"/>
                <a:ea typeface="Courier New"/>
                <a:cs typeface="Courier New"/>
                <a:sym typeface="Courier New"/>
              </a:rPr>
              <a:t>"</a:t>
            </a:r>
            <a:r>
              <a:rPr lang="en" sz="1600" dirty="0">
                <a:solidFill>
                  <a:srgbClr val="080808"/>
                </a:solidFill>
                <a:latin typeface="DM Mono" panose="020B0509040201040103" pitchFamily="49" charset="77"/>
                <a:ea typeface="Courier New"/>
                <a:cs typeface="Courier New"/>
                <a:sym typeface="Courier New"/>
              </a:rPr>
              <a:t>, spark)</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  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713195" y="5182527"/>
            <a:ext cx="10348424" cy="5388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69436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41</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359229"/>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expected.json</a:t>
            </a:r>
            <a:endParaRPr sz="2400" dirty="0">
              <a:solidFill>
                <a:schemeClr val="tx1"/>
              </a:solidFill>
            </a:endParaRPr>
          </a:p>
        </p:txBody>
      </p:sp>
    </p:spTree>
    <p:extLst>
      <p:ext uri="{BB962C8B-B14F-4D97-AF65-F5344CB8AC3E}">
        <p14:creationId xmlns:p14="http://schemas.microsoft.com/office/powerpoint/2010/main" val="1646492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42</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766856" y="-13240164"/>
            <a:ext cx="10655113" cy="19515364"/>
          </a:xfrm>
          <a:prstGeom prst="rect">
            <a:avLst/>
          </a:prstGeom>
          <a:solidFill>
            <a:schemeClr val="bg1"/>
          </a:solidFill>
        </p:spPr>
        <p:txBody>
          <a:bodyPr wrap="square">
            <a:spAutoFit/>
          </a:bodyPr>
          <a:lstStyle/>
          <a:p>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"CF33F8-E6oudUQ46HnavjQ"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"MTSW4McQd7CbVtyjqoe9mw"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"St </a:t>
            </a:r>
            <a:r>
              <a:rPr lang="en-CA" dirty="0" err="1">
                <a:solidFill>
                  <a:srgbClr val="067D17"/>
                </a:solidFill>
                <a:latin typeface="DM Mono" panose="020B0509040201040103" pitchFamily="49" charset="77"/>
              </a:rPr>
              <a:t>Honore</a:t>
            </a:r>
            <a:r>
              <a:rPr lang="en-CA" dirty="0">
                <a:solidFill>
                  <a:srgbClr val="067D17"/>
                </a:solidFill>
                <a:latin typeface="DM Mono" panose="020B0509040201040103" pitchFamily="49" charset="77"/>
              </a:rPr>
              <a:t> Pastries"</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14</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"Pns2l4eNsfO8kk83dixA6A"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"Abby </a:t>
            </a:r>
            <a:r>
              <a:rPr lang="en-CA" dirty="0" err="1">
                <a:solidFill>
                  <a:srgbClr val="067D17"/>
                </a:solidFill>
                <a:latin typeface="DM Mono" panose="020B0509040201040103" pitchFamily="49" charset="77"/>
              </a:rPr>
              <a:t>Rappoport</a:t>
            </a:r>
            <a:r>
              <a:rPr lang="en-CA" dirty="0">
                <a:solidFill>
                  <a:srgbClr val="067D17"/>
                </a:solidFill>
                <a:latin typeface="DM Mono" panose="020B0509040201040103" pitchFamily="49" charset="77"/>
              </a:rPr>
              <a:t>, LAC, CMQ"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6</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"bBDDEgkFA1Otx9Lfe7BZUQ"</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"Sonic Drive-In"</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"k0hlBqXX-Bt0vf1op7Jr1w"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Tsevi's</a:t>
            </a:r>
            <a:r>
              <a:rPr lang="en-CA" dirty="0">
                <a:solidFill>
                  <a:srgbClr val="067D17"/>
                </a:solidFill>
                <a:latin typeface="DM Mono" panose="020B0509040201040103" pitchFamily="49" charset="77"/>
              </a:rPr>
              <a:t> Pub And Grill"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"mWMc6_wTdE0EUBKIGXDVfA"</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"Perkiomen Valley Brewery"</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"mpf3x-BjTdTEA3yCZrAYPw"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"The UPS Store"</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3</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"n_0UpQx1hsNbnPUSlodU8w"</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"Famous Footwear"</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8</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"qkRM_2X51Yqxk3btlwAQIg"</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"Temple Beth-El"</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2</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business_id</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067D17"/>
                </a:solidFill>
                <a:latin typeface="DM Mono" panose="020B0509040201040103" pitchFamily="49" charset="77"/>
              </a:rPr>
              <a:t>"</a:t>
            </a:r>
            <a:r>
              <a:rPr lang="en-CA" dirty="0" err="1">
                <a:solidFill>
                  <a:srgbClr val="067D17"/>
                </a:solidFill>
                <a:latin typeface="DM Mono" panose="020B0509040201040103" pitchFamily="49" charset="77"/>
              </a:rPr>
              <a:t>tUFrWirKiKi_TAnsVWINQQ</a:t>
            </a:r>
            <a:r>
              <a:rPr lang="en-CA" dirty="0">
                <a:solidFill>
                  <a:srgbClr val="067D17"/>
                </a:solidFill>
                <a:latin typeface="DM Mono" panose="020B0509040201040103" pitchFamily="49" charset="77"/>
              </a:rPr>
              <a: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"name"</a:t>
            </a:r>
            <a:r>
              <a:rPr lang="en-CA" dirty="0">
                <a:latin typeface="DM Mono" panose="020B0509040201040103" pitchFamily="49" charset="77"/>
              </a:rPr>
              <a:t>: </a:t>
            </a:r>
            <a:r>
              <a:rPr lang="en-CA" dirty="0">
                <a:solidFill>
                  <a:srgbClr val="067D17"/>
                </a:solidFill>
                <a:latin typeface="DM Mono" panose="020B0509040201040103" pitchFamily="49" charset="77"/>
              </a:rPr>
              <a:t>"Target"</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num_tips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num_checkins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num_reviews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0</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a:t>
            </a:r>
            <a:r>
              <a:rPr lang="en-CA" dirty="0" err="1">
                <a:solidFill>
                  <a:srgbClr val="871094"/>
                </a:solidFill>
                <a:latin typeface="DM Mono" panose="020B0509040201040103" pitchFamily="49" charset="77"/>
              </a:rPr>
              <a:t>num_interactions</a:t>
            </a:r>
            <a:r>
              <a:rPr lang="en-CA" dirty="0">
                <a:solidFill>
                  <a:srgbClr val="871094"/>
                </a:solidFill>
                <a:latin typeface="DM Mono" panose="020B0509040201040103" pitchFamily="49" charset="77"/>
              </a:rPr>
              <a:t>"</a:t>
            </a:r>
            <a:r>
              <a:rPr lang="en-CA" dirty="0">
                <a:latin typeface="DM Mono" panose="020B0509040201040103" pitchFamily="49" charset="77"/>
              </a:rPr>
              <a:t>: </a:t>
            </a:r>
            <a:r>
              <a:rPr lang="en-CA" dirty="0">
                <a:solidFill>
                  <a:srgbClr val="1750EB"/>
                </a:solidFill>
                <a:latin typeface="DM Mono" panose="020B0509040201040103" pitchFamily="49" charset="77"/>
              </a:rPr>
              <a:t>1</a:t>
            </a:r>
            <a:r>
              <a:rPr lang="en-CA" dirty="0">
                <a:latin typeface="DM Mono" panose="020B0509040201040103" pitchFamily="49" charset="77"/>
              </a:rPr>
              <a:t>,</a:t>
            </a:r>
            <a:br>
              <a:rPr lang="en-CA" dirty="0">
                <a:latin typeface="DM Mono" panose="020B0509040201040103" pitchFamily="49" charset="77"/>
              </a:rPr>
            </a:br>
            <a:r>
              <a:rPr lang="en-CA" dirty="0">
                <a:latin typeface="DM Mono" panose="020B0509040201040103" pitchFamily="49" charset="77"/>
              </a:rPr>
              <a:t>    </a:t>
            </a:r>
            <a:r>
              <a:rPr lang="en-CA" dirty="0">
                <a:solidFill>
                  <a:srgbClr val="871094"/>
                </a:solidFill>
                <a:latin typeface="DM Mono" panose="020B0509040201040103" pitchFamily="49" charset="77"/>
              </a:rPr>
              <a:t>"dt"</a:t>
            </a:r>
            <a:r>
              <a:rPr lang="en-CA" dirty="0">
                <a:latin typeface="DM Mono" panose="020B0509040201040103" pitchFamily="49" charset="77"/>
              </a:rPr>
              <a:t>: </a:t>
            </a:r>
            <a:r>
              <a:rPr lang="en-CA" dirty="0">
                <a:solidFill>
                  <a:srgbClr val="067D17"/>
                </a:solidFill>
                <a:latin typeface="DM Mono" panose="020B0509040201040103" pitchFamily="49" charset="77"/>
              </a:rPr>
              <a:t>"2022-04-14"</a:t>
            </a:r>
            <a:br>
              <a:rPr lang="en-CA" dirty="0">
                <a:solidFill>
                  <a:srgbClr val="067D17"/>
                </a:solidFill>
                <a:latin typeface="DM Mono" panose="020B0509040201040103" pitchFamily="49" charset="77"/>
              </a:rPr>
            </a:br>
            <a:r>
              <a:rPr lang="en-CA" dirty="0">
                <a:solidFill>
                  <a:srgbClr val="067D17"/>
                </a:solidFill>
                <a:latin typeface="DM Mono" panose="020B0509040201040103" pitchFamily="49" charset="77"/>
              </a:rPr>
              <a:t>  </a:t>
            </a:r>
            <a:r>
              <a:rPr lang="en-CA" dirty="0">
                <a:latin typeface="DM Mono" panose="020B0509040201040103" pitchFamily="49" charset="77"/>
              </a:rPr>
              <a:t>}]</a:t>
            </a:r>
            <a:endParaRPr lang="en-US"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3" name="Picture 2">
            <a:extLst>
              <a:ext uri="{FF2B5EF4-FFF2-40B4-BE49-F238E27FC236}">
                <a16:creationId xmlns:a16="http://schemas.microsoft.com/office/drawing/2014/main" id="{6EF44FA2-B8DD-60E6-F1AB-1D57A3ED133B}"/>
              </a:ext>
            </a:extLst>
          </p:cNvPr>
          <p:cNvPicPr>
            <a:picLocks noChangeAspect="1"/>
          </p:cNvPicPr>
          <p:nvPr/>
        </p:nvPicPr>
        <p:blipFill>
          <a:blip r:embed="rId4"/>
          <a:stretch>
            <a:fillRect/>
          </a:stretch>
        </p:blipFill>
        <p:spPr>
          <a:xfrm>
            <a:off x="0" y="-1"/>
            <a:ext cx="12188824" cy="391085"/>
          </a:xfrm>
          <a:prstGeom prst="rect">
            <a:avLst/>
          </a:prstGeom>
        </p:spPr>
      </p:pic>
    </p:spTree>
    <p:extLst>
      <p:ext uri="{BB962C8B-B14F-4D97-AF65-F5344CB8AC3E}">
        <p14:creationId xmlns:p14="http://schemas.microsoft.com/office/powerpoint/2010/main" val="142870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82"/>
        <p:cNvGrpSpPr/>
        <p:nvPr/>
      </p:nvGrpSpPr>
      <p:grpSpPr>
        <a:xfrm>
          <a:off x="0" y="0"/>
          <a:ext cx="0" cy="0"/>
          <a:chOff x="0" y="0"/>
          <a:chExt cx="0" cy="0"/>
        </a:xfrm>
      </p:grpSpPr>
      <p:sp>
        <p:nvSpPr>
          <p:cNvPr id="983" name="Google Shape;983;p8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43</a:t>
            </a:fld>
            <a:endParaRPr dirty="0"/>
          </a:p>
        </p:txBody>
      </p:sp>
      <p:sp>
        <p:nvSpPr>
          <p:cNvPr id="984" name="Google Shape;984;p89"/>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86" name="Google Shape;986;p89"/>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87" name="Google Shape;987;p89"/>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88" name="Google Shape;988;p89"/>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992"/>
        <p:cNvGrpSpPr/>
        <p:nvPr/>
      </p:nvGrpSpPr>
      <p:grpSpPr>
        <a:xfrm>
          <a:off x="0" y="0"/>
          <a:ext cx="0" cy="0"/>
          <a:chOff x="0" y="0"/>
          <a:chExt cx="0" cy="0"/>
        </a:xfrm>
      </p:grpSpPr>
      <p:sp>
        <p:nvSpPr>
          <p:cNvPr id="993" name="Google Shape;993;p9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44</a:t>
            </a:fld>
            <a:endParaRPr dirty="0"/>
          </a:p>
        </p:txBody>
      </p:sp>
      <p:sp>
        <p:nvSpPr>
          <p:cNvPr id="994" name="Google Shape;994;p90"/>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996" name="Google Shape;996;p90"/>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997" name="Google Shape;997;p90"/>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998" name="Google Shape;998;p90"/>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999" name="Google Shape;999;p90"/>
          <p:cNvSpPr/>
          <p:nvPr/>
        </p:nvSpPr>
        <p:spPr>
          <a:xfrm>
            <a:off x="6063750" y="1456525"/>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03"/>
        <p:cNvGrpSpPr/>
        <p:nvPr/>
      </p:nvGrpSpPr>
      <p:grpSpPr>
        <a:xfrm>
          <a:off x="0" y="0"/>
          <a:ext cx="0" cy="0"/>
          <a:chOff x="0" y="0"/>
          <a:chExt cx="0" cy="0"/>
        </a:xfrm>
      </p:grpSpPr>
      <p:sp>
        <p:nvSpPr>
          <p:cNvPr id="1004" name="Google Shape;1004;p9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45</a:t>
            </a:fld>
            <a:endParaRPr dirty="0"/>
          </a:p>
        </p:txBody>
      </p:sp>
      <p:sp>
        <p:nvSpPr>
          <p:cNvPr id="1005" name="Google Shape;1005;p9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07" name="Google Shape;1007;p91"/>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08" name="Google Shape;1008;p91"/>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09" name="Google Shape;1009;p91"/>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10" name="Google Shape;1010;p91"/>
          <p:cNvSpPr/>
          <p:nvPr/>
        </p:nvSpPr>
        <p:spPr>
          <a:xfrm>
            <a:off x="508425" y="1519200"/>
            <a:ext cx="5515800" cy="47292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14"/>
        <p:cNvGrpSpPr/>
        <p:nvPr/>
      </p:nvGrpSpPr>
      <p:grpSpPr>
        <a:xfrm>
          <a:off x="0" y="0"/>
          <a:ext cx="0" cy="0"/>
          <a:chOff x="0" y="0"/>
          <a:chExt cx="0" cy="0"/>
        </a:xfrm>
      </p:grpSpPr>
      <p:sp>
        <p:nvSpPr>
          <p:cNvPr id="1015" name="Google Shape;1015;p9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46</a:t>
            </a:fld>
            <a:endParaRPr dirty="0"/>
          </a:p>
        </p:txBody>
      </p:sp>
      <p:sp>
        <p:nvSpPr>
          <p:cNvPr id="1016" name="Google Shape;1016;p9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pic>
        <p:nvPicPr>
          <p:cNvPr id="1018" name="Google Shape;1018;p92"/>
          <p:cNvPicPr preferRelativeResize="0"/>
          <p:nvPr/>
        </p:nvPicPr>
        <p:blipFill>
          <a:blip r:embed="rId3">
            <a:alphaModFix/>
          </a:blip>
          <a:stretch>
            <a:fillRect/>
          </a:stretch>
        </p:blipFill>
        <p:spPr>
          <a:xfrm>
            <a:off x="764825" y="1780537"/>
            <a:ext cx="10659299" cy="4031338"/>
          </a:xfrm>
          <a:prstGeom prst="rect">
            <a:avLst/>
          </a:prstGeom>
          <a:noFill/>
          <a:ln>
            <a:noFill/>
          </a:ln>
        </p:spPr>
      </p:pic>
      <p:sp>
        <p:nvSpPr>
          <p:cNvPr id="1019" name="Google Shape;1019;p92"/>
          <p:cNvSpPr txBox="1"/>
          <p:nvPr/>
        </p:nvSpPr>
        <p:spPr>
          <a:xfrm>
            <a:off x="685650"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Old values</a:t>
            </a:r>
            <a:endParaRPr dirty="0">
              <a:latin typeface="DM Mono" panose="020B0509040201040103" pitchFamily="49" charset="77"/>
              <a:ea typeface="DM Sans"/>
              <a:cs typeface="DM Sans"/>
              <a:sym typeface="DM Sans"/>
            </a:endParaRPr>
          </a:p>
        </p:txBody>
      </p:sp>
      <p:sp>
        <p:nvSpPr>
          <p:cNvPr id="1020" name="Google Shape;1020;p92"/>
          <p:cNvSpPr txBox="1"/>
          <p:nvPr/>
        </p:nvSpPr>
        <p:spPr>
          <a:xfrm>
            <a:off x="6789075" y="1456525"/>
            <a:ext cx="430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New values</a:t>
            </a:r>
            <a:endParaRPr dirty="0">
              <a:latin typeface="DM Mono" panose="020B0509040201040103" pitchFamily="49" charset="77"/>
              <a:ea typeface="DM Sans"/>
              <a:cs typeface="DM Sans"/>
              <a:sym typeface="DM Sans"/>
            </a:endParaRPr>
          </a:p>
        </p:txBody>
      </p:sp>
      <p:sp>
        <p:nvSpPr>
          <p:cNvPr id="1021" name="Google Shape;1021;p92"/>
          <p:cNvSpPr/>
          <p:nvPr/>
        </p:nvSpPr>
        <p:spPr>
          <a:xfrm>
            <a:off x="508425" y="1780525"/>
            <a:ext cx="10915800" cy="11367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2" name="Google Shape;1022;p92"/>
          <p:cNvSpPr/>
          <p:nvPr/>
        </p:nvSpPr>
        <p:spPr>
          <a:xfrm>
            <a:off x="636512" y="3429000"/>
            <a:ext cx="10915800" cy="1451446"/>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023" name="Google Shape;1023;p92"/>
          <p:cNvSpPr/>
          <p:nvPr/>
        </p:nvSpPr>
        <p:spPr>
          <a:xfrm>
            <a:off x="706825" y="5519550"/>
            <a:ext cx="10915800" cy="5835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1027"/>
        <p:cNvGrpSpPr/>
        <p:nvPr/>
      </p:nvGrpSpPr>
      <p:grpSpPr>
        <a:xfrm>
          <a:off x="0" y="0"/>
          <a:ext cx="0" cy="0"/>
          <a:chOff x="0" y="0"/>
          <a:chExt cx="0" cy="0"/>
        </a:xfrm>
      </p:grpSpPr>
      <p:sp>
        <p:nvSpPr>
          <p:cNvPr id="1028" name="Google Shape;1028;p93"/>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47</a:t>
            </a:fld>
            <a:endParaRPr dirty="0"/>
          </a:p>
        </p:txBody>
      </p:sp>
      <p:sp>
        <p:nvSpPr>
          <p:cNvPr id="1029" name="Google Shape;1029;p93"/>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Large Outputs</a:t>
            </a:r>
            <a:endParaRPr dirty="0"/>
          </a:p>
        </p:txBody>
      </p:sp>
      <p:grpSp>
        <p:nvGrpSpPr>
          <p:cNvPr id="1031" name="Google Shape;1031;p93"/>
          <p:cNvGrpSpPr/>
          <p:nvPr/>
        </p:nvGrpSpPr>
        <p:grpSpPr>
          <a:xfrm>
            <a:off x="749245" y="1551138"/>
            <a:ext cx="10672724" cy="4784925"/>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transform(</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business_df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checkin_df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tips_df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a:t>
              </a:r>
              <a:r>
                <a:rPr lang="en" sz="1600" dirty="0" err="1">
                  <a:solidFill>
                    <a:srgbClr val="080808"/>
                  </a:solidFill>
                  <a:latin typeface="DM Mono" panose="020B0509040201040103" pitchFamily="49" charset="77"/>
                  <a:ea typeface="Courier New"/>
                  <a:cs typeface="Courier New"/>
                  <a:sym typeface="Courier New"/>
                </a:rPr>
                <a:t>m_reviews_df</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   datetime(</a:t>
              </a:r>
              <a:r>
                <a:rPr lang="en" sz="1600" dirty="0">
                  <a:solidFill>
                    <a:srgbClr val="1750EB"/>
                  </a:solidFill>
                  <a:latin typeface="DM Mono" panose="020B0509040201040103" pitchFamily="49" charset="77"/>
                  <a:ea typeface="Courier New"/>
                  <a:cs typeface="Courier New"/>
                  <a:sym typeface="Courier New"/>
                </a:rPr>
                <a:t>2022</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4</a:t>
              </a:r>
              <a:r>
                <a:rPr lang="en" sz="1600" dirty="0">
                  <a:solidFill>
                    <a:srgbClr val="080808"/>
                  </a:solidFill>
                  <a:latin typeface="DM Mono" panose="020B0509040201040103" pitchFamily="49" charset="77"/>
                  <a:ea typeface="Courier New"/>
                  <a:cs typeface="Courier New"/>
                  <a:sym typeface="Courier New"/>
                </a:rPr>
                <a:t>, </a:t>
              </a:r>
              <a:r>
                <a:rPr lang="en" sz="1600" dirty="0">
                  <a:solidFill>
                    <a:srgbClr val="1750EB"/>
                  </a:solidFill>
                  <a:latin typeface="DM Mono" panose="020B0509040201040103" pitchFamily="49" charset="77"/>
                  <a:ea typeface="Courier New"/>
                  <a:cs typeface="Courier New"/>
                  <a:sym typeface="Courier New"/>
                </a:rPr>
                <a:t>14</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strftime</a:t>
              </a:r>
              <a:r>
                <a:rPr lang="en" sz="1600" dirty="0">
                  <a:solidFill>
                    <a:srgbClr val="080808"/>
                  </a:solidFill>
                  <a:latin typeface="DM Mono" panose="020B0509040201040103" pitchFamily="49" charset="77"/>
                  <a:ea typeface="Courier New"/>
                  <a:cs typeface="Courier New"/>
                  <a:sym typeface="Courier New"/>
                </a:rPr>
                <a:t>(</a:t>
              </a:r>
              <a:r>
                <a:rPr lang="en" sz="1600" dirty="0">
                  <a:solidFill>
                    <a:srgbClr val="067D17"/>
                  </a:solidFill>
                  <a:latin typeface="DM Mono" panose="020B0509040201040103" pitchFamily="49" charset="77"/>
                  <a:ea typeface="Courier New"/>
                  <a:cs typeface="Courier New"/>
                  <a:sym typeface="Courier New"/>
                </a:rPr>
                <a:t>'%Y-%m-%d'</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0033B3"/>
                  </a:solidFill>
                  <a:latin typeface="DM Mono" panose="020B0509040201040103" pitchFamily="49" charset="77"/>
                  <a:ea typeface="Courier New"/>
                  <a:cs typeface="Courier New"/>
                  <a:sym typeface="Courier New"/>
                </a:rPr>
                <a:t>assert </a:t>
              </a:r>
              <a:r>
                <a:rPr lang="en" sz="1600" dirty="0" err="1">
                  <a:solidFill>
                    <a:srgbClr val="080808"/>
                  </a:solidFill>
                  <a:latin typeface="DM Mono" panose="020B0509040201040103" pitchFamily="49" charset="77"/>
                  <a:ea typeface="Courier New"/>
                  <a:cs typeface="Courier New"/>
                  <a:sym typeface="Courier New"/>
                </a:rPr>
                <a:t>data_frame_to_json</a:t>
              </a:r>
              <a:r>
                <a:rPr lang="en" sz="1600" dirty="0">
                  <a:solidFill>
                    <a:srgbClr val="080808"/>
                  </a:solidFill>
                  <a:latin typeface="DM Mono" panose="020B0509040201040103" pitchFamily="49" charset="77"/>
                  <a:ea typeface="Courier New"/>
                  <a:cs typeface="Courier New"/>
                  <a:sym typeface="Courier New"/>
                </a:rPr>
                <a:t>(</a:t>
              </a:r>
              <a:r>
                <a:rPr lang="en" sz="1600" dirty="0" err="1">
                  <a:solidFill>
                    <a:srgbClr val="080808"/>
                  </a:solidFill>
                  <a:latin typeface="DM Mono" panose="020B0509040201040103" pitchFamily="49" charset="77"/>
                  <a:ea typeface="Courier New"/>
                  <a:cs typeface="Courier New"/>
                  <a:sym typeface="Courier New"/>
                </a:rPr>
                <a:t>actual_df</a:t>
              </a:r>
              <a:r>
                <a:rPr lang="en" sz="1600" dirty="0">
                  <a:solidFill>
                    <a:srgbClr val="080808"/>
                  </a:solidFill>
                  <a:latin typeface="DM Mono" panose="020B0509040201040103" pitchFamily="49" charset="77"/>
                  <a:ea typeface="Courier New"/>
                  <a:cs typeface="Courier New"/>
                  <a:sym typeface="Courier New"/>
                </a:rPr>
                <a:t>) == </a:t>
              </a:r>
              <a:r>
                <a:rPr lang="en" sz="1600" dirty="0" err="1">
                  <a:solidFill>
                    <a:srgbClr val="080808"/>
                  </a:solidFill>
                  <a:latin typeface="DM Mono" panose="020B0509040201040103" pitchFamily="49" charset="77"/>
                  <a:ea typeface="Courier New"/>
                  <a:cs typeface="Courier New"/>
                  <a:sym typeface="Courier New"/>
                </a:rPr>
                <a:t>expected_json</a:t>
              </a:r>
              <a:r>
                <a:rPr lang="en" sz="1600" dirty="0">
                  <a:solidFill>
                    <a:srgbClr val="080808"/>
                  </a:solidFill>
                  <a:latin typeface="DM Mono" panose="020B0509040201040103" pitchFamily="49" charset="77"/>
                  <a:ea typeface="Courier New"/>
                  <a:cs typeface="Courier New"/>
                  <a:sym typeface="Courier New"/>
                </a:rPr>
                <a:t>()</a:t>
              </a:r>
              <a:endParaRPr sz="1600" dirty="0">
                <a:solidFill>
                  <a:srgbClr val="080808"/>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with open("fixtures/</a:t>
              </a:r>
              <a:r>
                <a:rPr lang="en" sz="1600" dirty="0" err="1">
                  <a:solidFill>
                    <a:srgbClr val="8C8C8C"/>
                  </a:solidFill>
                  <a:latin typeface="DM Mono" panose="020B0509040201040103" pitchFamily="49" charset="77"/>
                  <a:ea typeface="Courier New"/>
                  <a:cs typeface="Courier New"/>
                  <a:sym typeface="Courier New"/>
                </a:rPr>
                <a:t>expected.json</a:t>
              </a:r>
              <a:r>
                <a:rPr lang="en" sz="1600" dirty="0">
                  <a:solidFill>
                    <a:srgbClr val="8C8C8C"/>
                  </a:solidFill>
                  <a:latin typeface="DM Mono" panose="020B0509040201040103" pitchFamily="49" charset="77"/>
                  <a:ea typeface="Courier New"/>
                  <a:cs typeface="Courier New"/>
                  <a:sym typeface="Courier New"/>
                </a:rPr>
                <a:t>", "w") as f:</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 = ''.join(</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json.dumps</a:t>
              </a:r>
              <a:r>
                <a:rPr lang="en" sz="1600" dirty="0">
                  <a:solidFill>
                    <a:srgbClr val="8C8C8C"/>
                  </a:solidFill>
                  <a:latin typeface="DM Mono" panose="020B0509040201040103" pitchFamily="49" charset="77"/>
                  <a:ea typeface="Courier New"/>
                  <a:cs typeface="Courier New"/>
                  <a:sym typeface="Courier New"/>
                </a:rPr>
                <a:t>(line) if line else line</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for line in </a:t>
              </a:r>
              <a:r>
                <a:rPr lang="en" sz="1600" dirty="0" err="1">
                  <a:solidFill>
                    <a:srgbClr val="8C8C8C"/>
                  </a:solidFill>
                  <a:latin typeface="DM Mono" panose="020B0509040201040103" pitchFamily="49" charset="77"/>
                  <a:ea typeface="Courier New"/>
                  <a:cs typeface="Courier New"/>
                  <a:sym typeface="Courier New"/>
                </a:rPr>
                <a:t>data_frame_to_json</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actual_df</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a:p>
              <a:pPr marL="0" lvl="0" indent="0" algn="l" rtl="0">
                <a:spcBef>
                  <a:spcPts val="0"/>
                </a:spcBef>
                <a:spcAft>
                  <a:spcPts val="0"/>
                </a:spcAft>
                <a:buNone/>
              </a:pPr>
              <a:r>
                <a:rPr lang="en" sz="1600" dirty="0">
                  <a:solidFill>
                    <a:srgbClr val="8C8C8C"/>
                  </a:solidFill>
                  <a:latin typeface="DM Mono" panose="020B0509040201040103" pitchFamily="49" charset="77"/>
                  <a:ea typeface="Courier New"/>
                  <a:cs typeface="Courier New"/>
                  <a:sym typeface="Courier New"/>
                </a:rPr>
                <a:t>#     </a:t>
              </a:r>
              <a:r>
                <a:rPr lang="en" sz="1600" dirty="0" err="1">
                  <a:solidFill>
                    <a:srgbClr val="8C8C8C"/>
                  </a:solidFill>
                  <a:latin typeface="DM Mono" panose="020B0509040201040103" pitchFamily="49" charset="77"/>
                  <a:ea typeface="Courier New"/>
                  <a:cs typeface="Courier New"/>
                  <a:sym typeface="Courier New"/>
                </a:rPr>
                <a:t>f.write</a:t>
              </a:r>
              <a:r>
                <a:rPr lang="en" sz="1600" dirty="0">
                  <a:solidFill>
                    <a:srgbClr val="8C8C8C"/>
                  </a:solidFill>
                  <a:latin typeface="DM Mono" panose="020B0509040201040103" pitchFamily="49" charset="77"/>
                  <a:ea typeface="Courier New"/>
                  <a:cs typeface="Courier New"/>
                  <a:sym typeface="Courier New"/>
                </a:rPr>
                <a:t>(</a:t>
              </a:r>
              <a:r>
                <a:rPr lang="en" sz="1600" dirty="0" err="1">
                  <a:solidFill>
                    <a:srgbClr val="8C8C8C"/>
                  </a:solidFill>
                  <a:latin typeface="DM Mono" panose="020B0509040201040103" pitchFamily="49" charset="77"/>
                  <a:ea typeface="Courier New"/>
                  <a:cs typeface="Courier New"/>
                  <a:sym typeface="Courier New"/>
                </a:rPr>
                <a:t>jsons</a:t>
              </a:r>
              <a:r>
                <a:rPr lang="en" sz="1600" dirty="0">
                  <a:solidFill>
                    <a:srgbClr val="8C8C8C"/>
                  </a:solidFill>
                  <a:latin typeface="DM Mono" panose="020B0509040201040103" pitchFamily="49" charset="77"/>
                  <a:ea typeface="Courier New"/>
                  <a:cs typeface="Courier New"/>
                  <a:sym typeface="Courier New"/>
                </a:rPr>
                <a:t>)</a:t>
              </a:r>
              <a:endParaRPr sz="16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48</a:t>
            </a:fld>
            <a:endParaRPr dirty="0"/>
          </a:p>
        </p:txBody>
      </p:sp>
      <p:sp>
        <p:nvSpPr>
          <p:cNvPr id="577" name="Google Shape;577;p69"/>
          <p:cNvSpPr txBox="1"/>
          <p:nvPr/>
        </p:nvSpPr>
        <p:spPr>
          <a:xfrm>
            <a:off x="1057025" y="1484400"/>
            <a:ext cx="10074900" cy="20364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600" dirty="0">
                <a:solidFill>
                  <a:schemeClr val="accent3"/>
                </a:solidFill>
                <a:latin typeface="DM Sans" pitchFamily="2" charset="77"/>
                <a:ea typeface="DM Sans"/>
                <a:cs typeface="DM Sans"/>
                <a:sym typeface="DM Sans"/>
              </a:rPr>
              <a:t>5 days</a:t>
            </a:r>
            <a:r>
              <a:rPr lang="en" sz="5600" dirty="0">
                <a:latin typeface="DM Sans" pitchFamily="2" charset="77"/>
                <a:ea typeface="DM Sans"/>
                <a:cs typeface="DM Sans"/>
                <a:sym typeface="DM Sans"/>
              </a:rPr>
              <a:t> to find the bug, </a:t>
            </a:r>
            <a:endParaRPr sz="5600" dirty="0">
              <a:latin typeface="DM Sans" pitchFamily="2" charset="77"/>
              <a:ea typeface="DM Sans"/>
              <a:cs typeface="DM Sans"/>
              <a:sym typeface="DM Sans"/>
            </a:endParaRPr>
          </a:p>
          <a:p>
            <a:pPr marL="0" lvl="0" indent="0" algn="l" rtl="0">
              <a:spcBef>
                <a:spcPts val="1000"/>
              </a:spcBef>
              <a:spcAft>
                <a:spcPts val="0"/>
              </a:spcAft>
              <a:buNone/>
            </a:pPr>
            <a:r>
              <a:rPr lang="en" sz="5600" dirty="0">
                <a:solidFill>
                  <a:schemeClr val="accent3"/>
                </a:solidFill>
                <a:latin typeface="DM Sans" pitchFamily="2" charset="77"/>
                <a:ea typeface="DM Sans"/>
                <a:cs typeface="DM Sans"/>
                <a:sym typeface="DM Sans"/>
              </a:rPr>
              <a:t>3 days </a:t>
            </a:r>
            <a:r>
              <a:rPr lang="en" sz="5600" dirty="0">
                <a:latin typeface="DM Sans" pitchFamily="2" charset="77"/>
                <a:ea typeface="DM Sans"/>
                <a:cs typeface="DM Sans"/>
                <a:sym typeface="DM Sans"/>
              </a:rPr>
              <a:t>to fix it,</a:t>
            </a:r>
            <a:endParaRPr lang="en-CA" sz="5600" dirty="0">
              <a:latin typeface="DM Sans" pitchFamily="2" charset="77"/>
              <a:ea typeface="DM Sans"/>
              <a:cs typeface="DM Sans"/>
              <a:sym typeface="DM Sans"/>
            </a:endParaRPr>
          </a:p>
        </p:txBody>
      </p:sp>
      <p:sp>
        <p:nvSpPr>
          <p:cNvPr id="578" name="Google Shape;578;p69"/>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1056900" y="3429000"/>
            <a:ext cx="10057561" cy="2677656"/>
          </a:xfrm>
          <a:prstGeom prst="rect">
            <a:avLst/>
          </a:prstGeom>
          <a:noFill/>
        </p:spPr>
        <p:txBody>
          <a:bodyPr wrap="none" rtlCol="0">
            <a:spAutoFit/>
          </a:bodyPr>
          <a:lstStyle/>
          <a:p>
            <a:r>
              <a:rPr lang="en" sz="5600" dirty="0">
                <a:latin typeface="DM Sans" pitchFamily="2" charset="77"/>
                <a:ea typeface="DM Sans"/>
                <a:cs typeface="DM Sans"/>
                <a:sym typeface="DM Sans"/>
              </a:rPr>
              <a:t>followed by </a:t>
            </a:r>
            <a:r>
              <a:rPr lang="en" sz="5600" dirty="0">
                <a:solidFill>
                  <a:schemeClr val="accent3"/>
                </a:solidFill>
                <a:latin typeface="DM Sans" pitchFamily="2" charset="77"/>
                <a:ea typeface="DM Sans"/>
                <a:cs typeface="DM Sans"/>
                <a:sym typeface="DM Sans"/>
              </a:rPr>
              <a:t>7 days </a:t>
            </a:r>
            <a:r>
              <a:rPr lang="en" sz="5600" dirty="0">
                <a:latin typeface="DM Sans" pitchFamily="2" charset="77"/>
                <a:ea typeface="DM Sans"/>
                <a:cs typeface="DM Sans"/>
                <a:sym typeface="DM Sans"/>
              </a:rPr>
              <a:t>of running </a:t>
            </a:r>
          </a:p>
          <a:p>
            <a:r>
              <a:rPr lang="en" sz="5600" dirty="0">
                <a:latin typeface="DM Sans" pitchFamily="2" charset="77"/>
                <a:ea typeface="DM Sans"/>
                <a:cs typeface="DM Sans"/>
                <a:sym typeface="DM Sans"/>
              </a:rPr>
              <a:t>backfills for </a:t>
            </a:r>
            <a:r>
              <a:rPr lang="en" sz="5600" dirty="0">
                <a:solidFill>
                  <a:schemeClr val="accent3"/>
                </a:solidFill>
                <a:latin typeface="DM Sans" pitchFamily="2" charset="77"/>
                <a:ea typeface="DM Sans"/>
                <a:cs typeface="DM Sans"/>
                <a:sym typeface="DM Sans"/>
              </a:rPr>
              <a:t>2 months </a:t>
            </a:r>
            <a:r>
              <a:rPr lang="en" sz="5600" dirty="0">
                <a:solidFill>
                  <a:schemeClr val="dk2"/>
                </a:solidFill>
                <a:latin typeface="DM Sans" pitchFamily="2" charset="77"/>
                <a:ea typeface="DM Sans"/>
                <a:cs typeface="DM Sans"/>
                <a:sym typeface="DM Sans"/>
              </a:rPr>
              <a:t>of data</a:t>
            </a:r>
            <a:endParaRPr lang="en-CA" sz="5600" dirty="0">
              <a:solidFill>
                <a:schemeClr val="accent1"/>
              </a:solidFill>
              <a:latin typeface="DM Sans" pitchFamily="2" charset="77"/>
              <a:ea typeface="DM Sans"/>
              <a:cs typeface="DM Sans"/>
              <a:sym typeface="DM Sans"/>
            </a:endParaRPr>
          </a:p>
          <a:p>
            <a:endParaRPr lang="en-US" sz="56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73" y="198099"/>
            <a:ext cx="1661945" cy="1661945"/>
          </a:xfrm>
          <a:prstGeom prst="rect">
            <a:avLst/>
          </a:prstGeom>
        </p:spPr>
      </p:pic>
    </p:spTree>
    <p:extLst>
      <p:ext uri="{BB962C8B-B14F-4D97-AF65-F5344CB8AC3E}">
        <p14:creationId xmlns:p14="http://schemas.microsoft.com/office/powerpoint/2010/main" val="2353730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49</a:t>
            </a:fld>
            <a:endParaRPr dirty="0"/>
          </a:p>
        </p:txBody>
      </p:sp>
      <p:sp>
        <p:nvSpPr>
          <p:cNvPr id="1151" name="Google Shape;1151;p100"/>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77725" y="0"/>
            <a:ext cx="12344386"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434343"/>
                </a:solidFill>
                <a:latin typeface="Impact"/>
                <a:ea typeface="Impact"/>
                <a:cs typeface="Impact"/>
                <a:sym typeface="Impact"/>
              </a:rPr>
              <a:t>@</a:t>
            </a:r>
            <a:r>
              <a:rPr lang="en" sz="4000" dirty="0" err="1">
                <a:solidFill>
                  <a:srgbClr val="434343"/>
                </a:solidFill>
                <a:latin typeface="Impact"/>
                <a:ea typeface="Impact"/>
                <a:cs typeface="Impact"/>
                <a:sym typeface="Impact"/>
              </a:rPr>
              <a:t>jmasonlee</a:t>
            </a:r>
            <a:endParaRPr sz="4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438813" y="4085238"/>
            <a:ext cx="517800" cy="51780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410491" y="4067878"/>
            <a:ext cx="606368" cy="527478"/>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410491" y="4067878"/>
            <a:ext cx="606368" cy="527478"/>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402493" y="4018134"/>
            <a:ext cx="625166" cy="614978"/>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401231547"/>
      </p:ext>
    </p:extLst>
  </p:cSld>
  <p:clrMapOvr>
    <a:masterClrMapping/>
  </p:clrMapOvr>
  <mc:AlternateContent xmlns:mc="http://schemas.openxmlformats.org/markup-compatibility/2006" xmlns:p14="http://schemas.microsoft.com/office/powerpoint/2010/main">
    <mc:Choice Requires="p14">
      <p:transition spd="slow" p14:dur="2000" advTm="17409"/>
    </mc:Choice>
    <mc:Fallback xmlns="">
      <p:transition spd="slow" advTm="1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50</a:t>
            </a:fld>
            <a:endParaRPr dirty="0"/>
          </a:p>
        </p:txBody>
      </p:sp>
      <p:sp>
        <p:nvSpPr>
          <p:cNvPr id="1158" name="Google Shape;1158;p101"/>
          <p:cNvSpPr txBox="1"/>
          <p:nvPr/>
        </p:nvSpPr>
        <p:spPr>
          <a:xfrm>
            <a:off x="4021225" y="1213675"/>
            <a:ext cx="39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77725" y="0"/>
            <a:ext cx="12344386" cy="6858000"/>
          </a:xfrm>
          <a:prstGeom prst="rect">
            <a:avLst/>
          </a:prstGeom>
          <a:noFill/>
          <a:ln>
            <a:noFill/>
          </a:ln>
        </p:spPr>
      </p:pic>
      <p:sp>
        <p:nvSpPr>
          <p:cNvPr id="1160" name="Google Shape;1160;p101"/>
          <p:cNvSpPr txBox="1"/>
          <p:nvPr/>
        </p:nvSpPr>
        <p:spPr>
          <a:xfrm>
            <a:off x="438700" y="1858950"/>
            <a:ext cx="70482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rgbClr val="202124"/>
                </a:solidFill>
                <a:latin typeface="Nothing You Could Do"/>
                <a:ea typeface="Nothing You Could Do"/>
                <a:cs typeface="Nothing You Could Do"/>
                <a:sym typeface="Nothing You Could Do"/>
              </a:rPr>
              <a:t>"Have you ever heard of a Saff squeeze?"</a:t>
            </a:r>
            <a:endParaRPr sz="6400" b="1">
              <a:latin typeface="Nothing You Could Do"/>
              <a:ea typeface="Nothing You Could Do"/>
              <a:cs typeface="Nothing You Could Do"/>
              <a:sym typeface="Nothing You Could D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102"/>
          <p:cNvSpPr/>
          <p:nvPr/>
        </p:nvSpPr>
        <p:spPr>
          <a:xfrm>
            <a:off x="8832075" y="5423725"/>
            <a:ext cx="1618500" cy="5835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69" name="Google Shape;1169;p102"/>
          <p:cNvSpPr/>
          <p:nvPr/>
        </p:nvSpPr>
        <p:spPr>
          <a:xfrm>
            <a:off x="2861800" y="1675825"/>
            <a:ext cx="1618500" cy="4331400"/>
          </a:xfrm>
          <a:prstGeom prst="rect">
            <a:avLst/>
          </a:prstGeom>
          <a:solidFill>
            <a:schemeClr val="lt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The Saff Squeeze</a:t>
            </a:r>
            <a:endParaRPr/>
          </a:p>
        </p:txBody>
      </p:sp>
      <p:sp>
        <p:nvSpPr>
          <p:cNvPr id="1172" name="Google Shape;1172;p102"/>
          <p:cNvSpPr txBox="1">
            <a:spLocks noGrp="1"/>
          </p:cNvSpPr>
          <p:nvPr>
            <p:ph type="subTitle" idx="1"/>
          </p:nvPr>
        </p:nvSpPr>
        <p:spPr>
          <a:xfrm>
            <a:off x="749245" y="1029801"/>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Create a simpler test based off of a big one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609450" y="1573380"/>
            <a:ext cx="3151925" cy="4537221"/>
          </a:xfrm>
          <a:prstGeom prst="rect">
            <a:avLst/>
          </a:prstGeom>
          <a:noFill/>
          <a:ln>
            <a:noFill/>
          </a:ln>
        </p:spPr>
      </p:pic>
      <p:sp>
        <p:nvSpPr>
          <p:cNvPr id="1175" name="Google Shape;1175;p102"/>
          <p:cNvSpPr txBox="1"/>
          <p:nvPr/>
        </p:nvSpPr>
        <p:spPr>
          <a:xfrm>
            <a:off x="4702875" y="3256675"/>
            <a:ext cx="16185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large integration test covers all of this code</a:t>
            </a:r>
            <a:endParaRPr sz="16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6543950" y="1572917"/>
            <a:ext cx="3151925" cy="4537221"/>
          </a:xfrm>
          <a:prstGeom prst="rect">
            <a:avLst/>
          </a:prstGeom>
          <a:noFill/>
          <a:ln>
            <a:noFill/>
          </a:ln>
        </p:spPr>
      </p:pic>
      <p:sp>
        <p:nvSpPr>
          <p:cNvPr id="1177" name="Google Shape;1177;p102"/>
          <p:cNvSpPr txBox="1"/>
          <p:nvPr/>
        </p:nvSpPr>
        <p:spPr>
          <a:xfrm>
            <a:off x="10450575" y="3257138"/>
            <a:ext cx="16185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DM Mono" panose="020B0509040201040103" pitchFamily="49" charset="77"/>
                <a:ea typeface="DM Sans"/>
                <a:cs typeface="DM Sans"/>
                <a:sym typeface="DM Sans"/>
              </a:rPr>
              <a:t>A </a:t>
            </a:r>
            <a:r>
              <a:rPr lang="en" sz="1600" dirty="0" err="1">
                <a:latin typeface="DM Mono" panose="020B0509040201040103" pitchFamily="49" charset="77"/>
                <a:ea typeface="DM Sans"/>
                <a:cs typeface="DM Sans"/>
                <a:sym typeface="DM Sans"/>
              </a:rPr>
              <a:t>Saff</a:t>
            </a:r>
            <a:r>
              <a:rPr lang="en" sz="1600" dirty="0">
                <a:latin typeface="DM Mono" panose="020B0509040201040103" pitchFamily="49" charset="77"/>
                <a:ea typeface="DM Sans"/>
                <a:cs typeface="DM Sans"/>
                <a:sym typeface="DM Sans"/>
              </a:rPr>
              <a:t> Squeeze will let us write a test for only the logic we care about</a:t>
            </a:r>
            <a:endParaRPr sz="16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609450" y="1572917"/>
            <a:ext cx="3151925" cy="4537221"/>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6543825" y="5373846"/>
            <a:ext cx="3151925" cy="683258"/>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52</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4"/>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53</a:t>
            </a:fld>
            <a:endParaRPr dirty="0"/>
          </a:p>
        </p:txBody>
      </p:sp>
      <p:sp>
        <p:nvSpPr>
          <p:cNvPr id="1198" name="Google Shape;1198;p104"/>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Set Things Up</a:t>
            </a:r>
            <a:endParaRPr dirty="0"/>
          </a:p>
        </p:txBody>
      </p:sp>
      <p:sp>
        <p:nvSpPr>
          <p:cNvPr id="1199" name="Google Shape;1199;p104"/>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a:t>Duplicate the large test</a:t>
            </a:r>
            <a:endParaRPr/>
          </a:p>
        </p:txBody>
      </p:sp>
      <p:sp>
        <p:nvSpPr>
          <p:cNvPr id="1200" name="Google Shape;1200;p104"/>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930726" y="1758202"/>
            <a:ext cx="2956799" cy="4291899"/>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6610325" y="1758200"/>
            <a:ext cx="3242202" cy="4291899"/>
          </a:xfrm>
          <a:prstGeom prst="rect">
            <a:avLst/>
          </a:prstGeom>
          <a:noFill/>
          <a:ln>
            <a:noFill/>
          </a:ln>
        </p:spPr>
      </p:pic>
      <p:sp>
        <p:nvSpPr>
          <p:cNvPr id="1203" name="Google Shape;1203;p104"/>
          <p:cNvSpPr txBox="1"/>
          <p:nvPr/>
        </p:nvSpPr>
        <p:spPr>
          <a:xfrm>
            <a:off x="4030350" y="3121200"/>
            <a:ext cx="17307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code that we are testing</a:t>
            </a:r>
            <a:endParaRPr dirty="0">
              <a:latin typeface="DM Mono" panose="020B0509040201040103" pitchFamily="49" charset="77"/>
              <a:ea typeface="DM Sans"/>
              <a:cs typeface="DM Sans"/>
              <a:sym typeface="DM Sans"/>
            </a:endParaRPr>
          </a:p>
        </p:txBody>
      </p:sp>
      <p:sp>
        <p:nvSpPr>
          <p:cNvPr id="1204" name="Google Shape;1204;p104"/>
          <p:cNvSpPr txBox="1"/>
          <p:nvPr/>
        </p:nvSpPr>
        <p:spPr>
          <a:xfrm>
            <a:off x="9967750" y="3121200"/>
            <a:ext cx="1730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DM Mono" panose="020B0509040201040103" pitchFamily="49" charset="77"/>
                <a:ea typeface="DM Sans"/>
                <a:cs typeface="DM Sans"/>
                <a:sym typeface="DM Sans"/>
              </a:rPr>
              <a:t>The large integration test</a:t>
            </a:r>
            <a:endParaRPr dirty="0">
              <a:latin typeface="DM Mono" panose="020B0509040201040103" pitchFamily="49" charset="77"/>
              <a:ea typeface="DM Sans"/>
              <a:cs typeface="DM Sans"/>
              <a:sym typeface="DM Sans"/>
            </a:endParaRPr>
          </a:p>
        </p:txBody>
      </p:sp>
      <p:cxnSp>
        <p:nvCxnSpPr>
          <p:cNvPr id="1205" name="Google Shape;1205;p104"/>
          <p:cNvCxnSpPr/>
          <p:nvPr/>
        </p:nvCxnSpPr>
        <p:spPr>
          <a:xfrm>
            <a:off x="6998175" y="2701125"/>
            <a:ext cx="300900" cy="300"/>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6610325" y="1758200"/>
            <a:ext cx="3242200" cy="4686975"/>
          </a:xfrm>
          <a:prstGeom prst="rect">
            <a:avLst/>
          </a:prstGeom>
          <a:noFill/>
          <a:ln>
            <a:noFill/>
          </a:ln>
        </p:spPr>
      </p:pic>
      <p:sp>
        <p:nvSpPr>
          <p:cNvPr id="1207" name="Google Shape;1207;p104"/>
          <p:cNvSpPr/>
          <p:nvPr/>
        </p:nvSpPr>
        <p:spPr>
          <a:xfrm>
            <a:off x="6503525" y="1893075"/>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209" name="Google Shape;1209;p104"/>
          <p:cNvSpPr/>
          <p:nvPr/>
        </p:nvSpPr>
        <p:spPr>
          <a:xfrm>
            <a:off x="6490400" y="3644350"/>
            <a:ext cx="2648400" cy="1616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930726" y="1789518"/>
            <a:ext cx="2956799" cy="4260582"/>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08" name="Google Shape;1208;p104"/>
          <p:cNvSpPr/>
          <p:nvPr/>
        </p:nvSpPr>
        <p:spPr>
          <a:xfrm>
            <a:off x="764716" y="1724014"/>
            <a:ext cx="5046900" cy="4490125"/>
          </a:xfrm>
          <a:prstGeom prst="rect">
            <a:avLst/>
          </a:prstGeom>
          <a:solidFill>
            <a:srgbClr val="EDEEF1">
              <a:alpha val="8324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2412836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specific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Tree>
    <p:extLst>
      <p:ext uri="{BB962C8B-B14F-4D97-AF65-F5344CB8AC3E}">
        <p14:creationId xmlns:p14="http://schemas.microsoft.com/office/powerpoint/2010/main" val="828609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3" name="TextBox 12">
            <a:extLst>
              <a:ext uri="{FF2B5EF4-FFF2-40B4-BE49-F238E27FC236}">
                <a16:creationId xmlns:a16="http://schemas.microsoft.com/office/drawing/2014/main" id="{E2911816-E45D-CB4C-EAD1-5F6838D23E9E}"/>
              </a:ext>
            </a:extLst>
          </p:cNvPr>
          <p:cNvSpPr txBox="1"/>
          <p:nvPr/>
        </p:nvSpPr>
        <p:spPr>
          <a:xfrm>
            <a:off x="375669" y="1193454"/>
            <a:ext cx="11406451" cy="338554"/>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p:txBody>
      </p:sp>
    </p:spTree>
    <p:extLst>
      <p:ext uri="{BB962C8B-B14F-4D97-AF65-F5344CB8AC3E}">
        <p14:creationId xmlns:p14="http://schemas.microsoft.com/office/powerpoint/2010/main" val="432199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9" y="468293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34" name="Rectangle 33">
            <a:extLst>
              <a:ext uri="{FF2B5EF4-FFF2-40B4-BE49-F238E27FC236}">
                <a16:creationId xmlns:a16="http://schemas.microsoft.com/office/drawing/2014/main" id="{86F79205-66D3-9564-5D0F-570A04F63880}"/>
              </a:ext>
            </a:extLst>
          </p:cNvPr>
          <p:cNvSpPr/>
          <p:nvPr/>
        </p:nvSpPr>
        <p:spPr>
          <a:xfrm>
            <a:off x="1028015" y="521897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TextBox 19">
            <a:extLst>
              <a:ext uri="{FF2B5EF4-FFF2-40B4-BE49-F238E27FC236}">
                <a16:creationId xmlns:a16="http://schemas.microsoft.com/office/drawing/2014/main" id="{2B6311AA-9CC3-BB65-CAFB-4E18EC5A14E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12490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4" name="Rectangle 23">
            <a:extLst>
              <a:ext uri="{FF2B5EF4-FFF2-40B4-BE49-F238E27FC236}">
                <a16:creationId xmlns:a16="http://schemas.microsoft.com/office/drawing/2014/main" id="{CB2109CC-4D10-1C03-9EF4-C3E8F7EE41A1}"/>
              </a:ext>
            </a:extLst>
          </p:cNvPr>
          <p:cNvSpPr/>
          <p:nvPr/>
        </p:nvSpPr>
        <p:spPr>
          <a:xfrm>
            <a:off x="1028007" y="5041883"/>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26F47306-FD91-C26A-2813-AD023889778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35384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7" y="4712606"/>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10" y="436588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31" name="Google Shape;783;p76">
            <a:extLst>
              <a:ext uri="{FF2B5EF4-FFF2-40B4-BE49-F238E27FC236}">
                <a16:creationId xmlns:a16="http://schemas.microsoft.com/office/drawing/2014/main" id="{11819315-41E1-12AE-B311-AA0E4E1A1E31}"/>
              </a:ext>
            </a:extLst>
          </p:cNvPr>
          <p:cNvGrpSpPr/>
          <p:nvPr/>
        </p:nvGrpSpPr>
        <p:grpSpPr>
          <a:xfrm>
            <a:off x="10535649" y="4519417"/>
            <a:ext cx="625166" cy="614978"/>
            <a:chOff x="7813889" y="2330318"/>
            <a:chExt cx="517800" cy="517800"/>
          </a:xfrm>
          <a:solidFill>
            <a:srgbClr val="12CB5A"/>
          </a:solidFill>
        </p:grpSpPr>
        <p:sp>
          <p:nvSpPr>
            <p:cNvPr id="32" name="Google Shape;784;p76">
              <a:extLst>
                <a:ext uri="{FF2B5EF4-FFF2-40B4-BE49-F238E27FC236}">
                  <a16:creationId xmlns:a16="http://schemas.microsoft.com/office/drawing/2014/main" id="{F8C030C3-374A-F8E2-3B09-82622142F7A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3" name="Google Shape;785;p76">
              <a:extLst>
                <a:ext uri="{FF2B5EF4-FFF2-40B4-BE49-F238E27FC236}">
                  <a16:creationId xmlns:a16="http://schemas.microsoft.com/office/drawing/2014/main" id="{4C61282F-F592-C3A4-6701-C669B127189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71E8B582-8F8B-35F1-A7D2-F09DB4C262E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46555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757613791"/>
      </p:ext>
    </p:extLst>
  </p:cSld>
  <p:clrMapOvr>
    <a:masterClrMapping/>
  </p:clrMapOvr>
  <mc:AlternateContent xmlns:mc="http://schemas.openxmlformats.org/markup-compatibility/2006">
    <mc:Choice xmlns:p14="http://schemas.microsoft.com/office/powerpoint/2010/main" Requires="p14">
      <p:transition spd="slow" p14:dur="2000" advTm="2035"/>
    </mc:Choice>
    <mc:Fallback>
      <p:transition spd="slow" advTm="2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Rectangle 22">
            <a:extLst>
              <a:ext uri="{FF2B5EF4-FFF2-40B4-BE49-F238E27FC236}">
                <a16:creationId xmlns:a16="http://schemas.microsoft.com/office/drawing/2014/main" id="{8FCE614C-E0FB-0CDF-98B5-2A287487981D}"/>
              </a:ext>
            </a:extLst>
          </p:cNvPr>
          <p:cNvSpPr/>
          <p:nvPr/>
        </p:nvSpPr>
        <p:spPr>
          <a:xfrm>
            <a:off x="1028003" y="470060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4" name="TextBox 23">
            <a:extLst>
              <a:ext uri="{FF2B5EF4-FFF2-40B4-BE49-F238E27FC236}">
                <a16:creationId xmlns:a16="http://schemas.microsoft.com/office/drawing/2014/main" id="{69BD986D-F307-FF3B-AB1C-2C4055F1125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94899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357999"/>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14" y="403550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535645" y="4107095"/>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29DF2446-F12E-5948-979C-4360AFCE3EE6}"/>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36139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1028003" y="436531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3" name="TextBox 22">
            <a:extLst>
              <a:ext uri="{FF2B5EF4-FFF2-40B4-BE49-F238E27FC236}">
                <a16:creationId xmlns:a16="http://schemas.microsoft.com/office/drawing/2014/main" id="{9C101C81-CBA6-0634-B5DB-43E2B19916BC}"/>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40732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3" y="4047175"/>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3" y="3733384"/>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92548" y="383563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690A722-C076-58AC-6A67-62B11A2509D3}"/>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63947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4" name="Rectangle 13">
            <a:extLst>
              <a:ext uri="{FF2B5EF4-FFF2-40B4-BE49-F238E27FC236}">
                <a16:creationId xmlns:a16="http://schemas.microsoft.com/office/drawing/2014/main" id="{F4EEAC0E-9C8F-63ED-40DC-B546A08B815C}"/>
              </a:ext>
            </a:extLst>
          </p:cNvPr>
          <p:cNvSpPr/>
          <p:nvPr/>
        </p:nvSpPr>
        <p:spPr>
          <a:xfrm>
            <a:off x="1028011" y="403003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E097F543-BED8-6507-7B3C-B2492F3395C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772129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1" y="372133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12" y="3431268"/>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525221"/>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9FE95907-3849-E19E-FF79-81B5A8C66F48}"/>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9622295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09" y="3446210"/>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Rectangle 14">
            <a:extLst>
              <a:ext uri="{FF2B5EF4-FFF2-40B4-BE49-F238E27FC236}">
                <a16:creationId xmlns:a16="http://schemas.microsoft.com/office/drawing/2014/main" id="{F4FE41FC-C9B4-4A6E-C771-D9EBB406A0B1}"/>
              </a:ext>
            </a:extLst>
          </p:cNvPr>
          <p:cNvSpPr/>
          <p:nvPr/>
        </p:nvSpPr>
        <p:spPr>
          <a:xfrm>
            <a:off x="1028009" y="3750646"/>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266353"/>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2B6ABCC0-8930-5053-2D49-624FD86C011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08084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Bottom</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6" name="Google Shape;783;p76">
            <a:extLst>
              <a:ext uri="{FF2B5EF4-FFF2-40B4-BE49-F238E27FC236}">
                <a16:creationId xmlns:a16="http://schemas.microsoft.com/office/drawing/2014/main" id="{4E57DA10-8505-023A-AC70-38CE6BD53578}"/>
              </a:ext>
            </a:extLst>
          </p:cNvPr>
          <p:cNvGrpSpPr/>
          <p:nvPr/>
        </p:nvGrpSpPr>
        <p:grpSpPr>
          <a:xfrm>
            <a:off x="10472503" y="3302290"/>
            <a:ext cx="625166" cy="614978"/>
            <a:chOff x="7813889" y="2330318"/>
            <a:chExt cx="517800" cy="517800"/>
          </a:xfrm>
          <a:solidFill>
            <a:srgbClr val="12CB5A"/>
          </a:solidFill>
        </p:grpSpPr>
        <p:sp>
          <p:nvSpPr>
            <p:cNvPr id="27" name="Google Shape;784;p76">
              <a:extLst>
                <a:ext uri="{FF2B5EF4-FFF2-40B4-BE49-F238E27FC236}">
                  <a16:creationId xmlns:a16="http://schemas.microsoft.com/office/drawing/2014/main" id="{842F4719-7328-A065-7046-7D1059D806D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8" name="Google Shape;785;p76">
              <a:extLst>
                <a:ext uri="{FF2B5EF4-FFF2-40B4-BE49-F238E27FC236}">
                  <a16:creationId xmlns:a16="http://schemas.microsoft.com/office/drawing/2014/main" id="{0A812AF6-58B5-81A9-2C8E-4CB2914C66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1" name="TextBox 20">
            <a:extLst>
              <a:ext uri="{FF2B5EF4-FFF2-40B4-BE49-F238E27FC236}">
                <a16:creationId xmlns:a16="http://schemas.microsoft.com/office/drawing/2014/main" id="{358EB2D0-1E64-5B38-C1FF-47F67BE71270}"/>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5679392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5" y="3123334"/>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5" y="3454527"/>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grpSp>
        <p:nvGrpSpPr>
          <p:cNvPr id="21" name="Google Shape;864;p78">
            <a:extLst>
              <a:ext uri="{FF2B5EF4-FFF2-40B4-BE49-F238E27FC236}">
                <a16:creationId xmlns:a16="http://schemas.microsoft.com/office/drawing/2014/main" id="{A829A87A-7D02-5CD0-F75A-D6BCE2C10680}"/>
              </a:ext>
            </a:extLst>
          </p:cNvPr>
          <p:cNvGrpSpPr/>
          <p:nvPr/>
        </p:nvGrpSpPr>
        <p:grpSpPr>
          <a:xfrm>
            <a:off x="10447321" y="3019498"/>
            <a:ext cx="517800" cy="517800"/>
            <a:chOff x="9069139" y="3565127"/>
            <a:chExt cx="517800" cy="517800"/>
          </a:xfrm>
          <a:solidFill>
            <a:srgbClr val="E80F1C"/>
          </a:solidFill>
        </p:grpSpPr>
        <p:sp>
          <p:nvSpPr>
            <p:cNvPr id="23" name="Google Shape;865;p78">
              <a:extLst>
                <a:ext uri="{FF2B5EF4-FFF2-40B4-BE49-F238E27FC236}">
                  <a16:creationId xmlns:a16="http://schemas.microsoft.com/office/drawing/2014/main" id="{183FE8EC-BFEE-B797-DF05-2169888F0313}"/>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24" name="Google Shape;866;p78">
              <a:extLst>
                <a:ext uri="{FF2B5EF4-FFF2-40B4-BE49-F238E27FC236}">
                  <a16:creationId xmlns:a16="http://schemas.microsoft.com/office/drawing/2014/main" id="{679EA171-35EF-01FD-0348-B1265CFE0F7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
        <p:nvSpPr>
          <p:cNvPr id="25" name="TextBox 24">
            <a:extLst>
              <a:ext uri="{FF2B5EF4-FFF2-40B4-BE49-F238E27FC236}">
                <a16:creationId xmlns:a16="http://schemas.microsoft.com/office/drawing/2014/main" id="{DB859CB9-E2F0-B3A1-5EE5-0335BC24C339}"/>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189638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TextBox 20">
            <a:extLst>
              <a:ext uri="{FF2B5EF4-FFF2-40B4-BE49-F238E27FC236}">
                <a16:creationId xmlns:a16="http://schemas.microsoft.com/office/drawing/2014/main" id="{22B9C3F2-4604-0C63-3B78-BF3DD6B78DDB}"/>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1647066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88435" y="3826689"/>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3123333"/>
            <a:ext cx="12188825" cy="712809"/>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3" name="TextBox 22">
            <a:extLst>
              <a:ext uri="{FF2B5EF4-FFF2-40B4-BE49-F238E27FC236}">
                <a16:creationId xmlns:a16="http://schemas.microsoft.com/office/drawing/2014/main" id="{4D2B906B-4831-823C-62F5-0CA770CB3C34}"/>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34307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B4E866E3-39F8-6D2D-5F2D-CEB27CB67CEF}"/>
              </a:ext>
            </a:extLst>
          </p:cNvPr>
          <p:cNvSpPr/>
          <p:nvPr/>
        </p:nvSpPr>
        <p:spPr>
          <a:xfrm>
            <a:off x="0" y="1615786"/>
            <a:ext cx="12188825" cy="1445173"/>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Find What’s important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800717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6" name="Rectangle 15">
            <a:extLst>
              <a:ext uri="{FF2B5EF4-FFF2-40B4-BE49-F238E27FC236}">
                <a16:creationId xmlns:a16="http://schemas.microsoft.com/office/drawing/2014/main" id="{D76E01B9-5923-C0E3-F4DC-57F9A970EEE3}"/>
              </a:ext>
            </a:extLst>
          </p:cNvPr>
          <p:cNvSpPr/>
          <p:nvPr/>
        </p:nvSpPr>
        <p:spPr>
          <a:xfrm>
            <a:off x="1028017" y="1940421"/>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8" name="Rectangle 17">
            <a:extLst>
              <a:ext uri="{FF2B5EF4-FFF2-40B4-BE49-F238E27FC236}">
                <a16:creationId xmlns:a16="http://schemas.microsoft.com/office/drawing/2014/main" id="{41CC67C1-B3D3-4ABE-021E-139DD4F9C395}"/>
              </a:ext>
            </a:extLst>
          </p:cNvPr>
          <p:cNvSpPr/>
          <p:nvPr/>
        </p:nvSpPr>
        <p:spPr>
          <a:xfrm>
            <a:off x="1028018" y="2531895"/>
            <a:ext cx="9241971" cy="228600"/>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48A95662-D183-0056-56B3-7C3428AE030D}"/>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331727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Squeeze the Top</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9" y="2231395"/>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691" y="2832360"/>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3466948"/>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1" y="3129152"/>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5" name="TextBox 14">
            <a:extLst>
              <a:ext uri="{FF2B5EF4-FFF2-40B4-BE49-F238E27FC236}">
                <a16:creationId xmlns:a16="http://schemas.microsoft.com/office/drawing/2014/main" id="{77995BE8-7A28-CEF7-A6FA-6A2B64B47747}"/>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937365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You Have a Smaller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4" name="Rectangle 3">
            <a:extLst>
              <a:ext uri="{FF2B5EF4-FFF2-40B4-BE49-F238E27FC236}">
                <a16:creationId xmlns:a16="http://schemas.microsoft.com/office/drawing/2014/main" id="{84DFD350-95FE-90D1-66FE-107E28D1C16D}"/>
              </a:ext>
            </a:extLst>
          </p:cNvPr>
          <p:cNvSpPr/>
          <p:nvPr/>
        </p:nvSpPr>
        <p:spPr>
          <a:xfrm>
            <a:off x="1028016" y="1639022"/>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7" name="Rectangle 16">
            <a:extLst>
              <a:ext uri="{FF2B5EF4-FFF2-40B4-BE49-F238E27FC236}">
                <a16:creationId xmlns:a16="http://schemas.microsoft.com/office/drawing/2014/main" id="{3D564D97-C0E6-E89D-A98F-66B14D038230}"/>
              </a:ext>
            </a:extLst>
          </p:cNvPr>
          <p:cNvSpPr/>
          <p:nvPr/>
        </p:nvSpPr>
        <p:spPr>
          <a:xfrm>
            <a:off x="1028010" y="1951978"/>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9" name="Rectangle 18">
            <a:extLst>
              <a:ext uri="{FF2B5EF4-FFF2-40B4-BE49-F238E27FC236}">
                <a16:creationId xmlns:a16="http://schemas.microsoft.com/office/drawing/2014/main" id="{456A6BC5-0464-E0F8-DFDC-8C462FF9624B}"/>
              </a:ext>
            </a:extLst>
          </p:cNvPr>
          <p:cNvSpPr/>
          <p:nvPr/>
        </p:nvSpPr>
        <p:spPr>
          <a:xfrm>
            <a:off x="1028010" y="2245674"/>
            <a:ext cx="9241971" cy="228600"/>
          </a:xfrm>
          <a:prstGeom prst="rect">
            <a:avLst/>
          </a:prstGeom>
          <a:solidFill>
            <a:srgbClr val="85DDB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1028010" y="2948672"/>
            <a:ext cx="9241971" cy="228600"/>
          </a:xfrm>
          <a:prstGeom prst="rect">
            <a:avLst/>
          </a:prstGeom>
          <a:solidFill>
            <a:srgbClr val="F16047"/>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2" name="Rectangle 21">
            <a:extLst>
              <a:ext uri="{FF2B5EF4-FFF2-40B4-BE49-F238E27FC236}">
                <a16:creationId xmlns:a16="http://schemas.microsoft.com/office/drawing/2014/main" id="{F1594E52-2A13-5C67-D8BC-B904BAFE7F16}"/>
              </a:ext>
            </a:extLst>
          </p:cNvPr>
          <p:cNvSpPr/>
          <p:nvPr/>
        </p:nvSpPr>
        <p:spPr>
          <a:xfrm>
            <a:off x="1028010" y="2587040"/>
            <a:ext cx="9241971" cy="248866"/>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2" name="TextBox 11">
            <a:extLst>
              <a:ext uri="{FF2B5EF4-FFF2-40B4-BE49-F238E27FC236}">
                <a16:creationId xmlns:a16="http://schemas.microsoft.com/office/drawing/2014/main" id="{7085CFC6-9673-0CEC-E0F0-ED915625808A}"/>
              </a:ext>
            </a:extLst>
          </p:cNvPr>
          <p:cNvSpPr txBox="1"/>
          <p:nvPr/>
        </p:nvSpPr>
        <p:spPr>
          <a:xfrm>
            <a:off x="375669" y="1193454"/>
            <a:ext cx="11406451" cy="584775"/>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Tree>
    <p:extLst>
      <p:ext uri="{BB962C8B-B14F-4D97-AF65-F5344CB8AC3E}">
        <p14:creationId xmlns:p14="http://schemas.microsoft.com/office/powerpoint/2010/main" val="2916068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75</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the bug we’re trying to catch</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ysClr val="windowText" lastClr="000000"/>
                  </a:solidFill>
                </a:ln>
                <a:solidFill>
                  <a:schemeClr val="tx1"/>
                </a:solidFill>
                <a:latin typeface="DM Mono" panose="020B0509040201040103" pitchFamily="49" charset="77"/>
              </a:rPr>
              <a:t>Mobile </a:t>
            </a:r>
          </a:p>
          <a:p>
            <a:pPr algn="ctr"/>
            <a:r>
              <a:rPr lang="en-US" sz="16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4059111"/>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783643" y="1836755"/>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7089223"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7542194" y="3921919"/>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9395178" y="441051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76</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77</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8" name="Freeform 7">
            <a:extLst>
              <a:ext uri="{FF2B5EF4-FFF2-40B4-BE49-F238E27FC236}">
                <a16:creationId xmlns:a16="http://schemas.microsoft.com/office/drawing/2014/main" id="{8412BFBA-7EAD-DEC0-9AF9-2301E9C06C42}"/>
              </a:ext>
            </a:extLst>
          </p:cNvPr>
          <p:cNvSpPr/>
          <p:nvPr/>
        </p:nvSpPr>
        <p:spPr>
          <a:xfrm>
            <a:off x="2187520" y="2789047"/>
            <a:ext cx="519113" cy="1279906"/>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749245" y="2478881"/>
            <a:ext cx="1697832" cy="1900238"/>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a:ln>
                  <a:solidFill>
                    <a:schemeClr val="bg1"/>
                  </a:solidFill>
                </a:ln>
                <a:solidFill>
                  <a:schemeClr val="bg1"/>
                </a:solidFill>
                <a:latin typeface="DM Mono" panose="020B0509040201040103" pitchFamily="49" charset="77"/>
              </a:rPr>
              <a:t>Mobile </a:t>
            </a:r>
          </a:p>
          <a:p>
            <a:pPr algn="ctr"/>
            <a:r>
              <a:rPr lang="en-US" sz="16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2447077" y="2478881"/>
            <a:ext cx="1697831" cy="1900238"/>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err="1">
                <a:ln>
                  <a:solidFill>
                    <a:sysClr val="windowText" lastClr="000000"/>
                  </a:solidFill>
                </a:ln>
                <a:solidFill>
                  <a:schemeClr val="tx1"/>
                </a:solidFill>
                <a:latin typeface="DM Mono" panose="020B0509040201040103" pitchFamily="49" charset="77"/>
              </a:rPr>
              <a:t>Checkins</a:t>
            </a:r>
            <a:endParaRPr lang="en-US" sz="16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5203765" y="170420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5203765" y="3921919"/>
            <a:ext cx="1679171" cy="141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6979953"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7079703"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7566201" y="3926617"/>
            <a:ext cx="1679171" cy="1413164"/>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DM Mono" panose="020B0509040201040103" pitchFamily="49" charset="77"/>
              </a:rPr>
              <a:t>1 </a:t>
            </a:r>
          </a:p>
          <a:p>
            <a:pPr algn="ctr"/>
            <a:r>
              <a:rPr lang="en-US" sz="1600" dirty="0" err="1">
                <a:solidFill>
                  <a:schemeClr val="bg1"/>
                </a:solidFill>
                <a:latin typeface="DM Mono" panose="020B0509040201040103" pitchFamily="49" charset="77"/>
              </a:rPr>
              <a:t>Checkin</a:t>
            </a:r>
            <a:endParaRPr lang="en-US" sz="16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9285908" y="2199548"/>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9385658" y="4397666"/>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860587" y="1833192"/>
            <a:ext cx="1107997" cy="1138773"/>
          </a:xfrm>
          <a:prstGeom prst="rect">
            <a:avLst/>
          </a:prstGeom>
          <a:noFill/>
        </p:spPr>
        <p:txBody>
          <a:bodyPr wrap="none" rtlCol="0">
            <a:spAutoFit/>
          </a:bodyPr>
          <a:lstStyle/>
          <a:p>
            <a:pPr algn="ctr"/>
            <a:r>
              <a:rPr lang="en-US" sz="4800" dirty="0">
                <a:latin typeface="DM Mono" panose="020B0509040201040103" pitchFamily="49" charset="77"/>
              </a:rPr>
              <a:t>1</a:t>
            </a:r>
            <a:endParaRPr lang="en-US" sz="2000" dirty="0">
              <a:latin typeface="DM Mono" panose="020B0509040201040103" pitchFamily="49" charset="77"/>
            </a:endParaRPr>
          </a:p>
          <a:p>
            <a:pPr algn="ctr"/>
            <a:r>
              <a:rPr lang="en-US" sz="20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9850969" y="4059110"/>
            <a:ext cx="1261885" cy="1138773"/>
          </a:xfrm>
          <a:prstGeom prst="rect">
            <a:avLst/>
          </a:prstGeom>
          <a:noFill/>
        </p:spPr>
        <p:txBody>
          <a:bodyPr wrap="none" rtlCol="0">
            <a:spAutoFit/>
          </a:bodyPr>
          <a:lstStyle/>
          <a:p>
            <a:pPr algn="ctr"/>
            <a:r>
              <a:rPr lang="en-US" sz="4800" dirty="0">
                <a:latin typeface="DM Mono" panose="020B0509040201040103" pitchFamily="49" charset="77"/>
              </a:rPr>
              <a:t>0</a:t>
            </a:r>
          </a:p>
          <a:p>
            <a:pPr algn="ctr"/>
            <a:r>
              <a:rPr lang="en-US" sz="20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4938714" y="1444536"/>
            <a:ext cx="6334298" cy="1916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7542195" y="1692897"/>
            <a:ext cx="1679171" cy="1413164"/>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DM Mono" panose="020B0509040201040103" pitchFamily="49" charset="77"/>
              </a:rPr>
              <a:t>0 </a:t>
            </a:r>
          </a:p>
          <a:p>
            <a:pPr algn="ctr"/>
            <a:r>
              <a:rPr lang="en-US" sz="1600" dirty="0" err="1">
                <a:solidFill>
                  <a:schemeClr val="bg2"/>
                </a:solidFill>
                <a:latin typeface="DM Mono" panose="020B0509040201040103" pitchFamily="49" charset="77"/>
              </a:rPr>
              <a:t>Checkins</a:t>
            </a:r>
            <a:endParaRPr lang="en-US" sz="16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want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167638" y="2254524"/>
            <a:ext cx="1293944" cy="1569660"/>
          </a:xfrm>
          <a:prstGeom prst="rect">
            <a:avLst/>
          </a:prstGeom>
          <a:noFill/>
        </p:spPr>
        <p:txBody>
          <a:bodyPr wrap="none" rtlCol="0">
            <a:spAutoFit/>
          </a:bodyPr>
          <a:lstStyle/>
          <a:p>
            <a:pPr algn="ctr"/>
            <a:r>
              <a:rPr lang="en-US" sz="7200" dirty="0">
                <a:latin typeface="DM Mono" panose="020B0509040201040103" pitchFamily="49" charset="77"/>
              </a:rPr>
              <a:t>1</a:t>
            </a:r>
          </a:p>
          <a:p>
            <a:pPr algn="ctr"/>
            <a:r>
              <a:rPr lang="en-US" sz="24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This is what we are testing</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2" name="Rectangle 1">
            <a:extLst>
              <a:ext uri="{FF2B5EF4-FFF2-40B4-BE49-F238E27FC236}">
                <a16:creationId xmlns:a16="http://schemas.microsoft.com/office/drawing/2014/main" id="{B5E563AA-2BE7-F70A-0B35-D6BE16B8A533}"/>
              </a:ext>
            </a:extLst>
          </p:cNvPr>
          <p:cNvSpPr/>
          <p:nvPr/>
        </p:nvSpPr>
        <p:spPr>
          <a:xfrm>
            <a:off x="915813" y="1689588"/>
            <a:ext cx="3207679" cy="269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1"/>
                </a:solidFill>
                <a:latin typeface="DM Mono" panose="020B0509040201040103" pitchFamily="49" charset="77"/>
              </a:rPr>
              <a:t>1</a:t>
            </a:r>
            <a:r>
              <a:rPr lang="en-US" sz="4800" dirty="0">
                <a:solidFill>
                  <a:schemeClr val="bg1"/>
                </a:solidFill>
                <a:latin typeface="DM Mono" panose="020B0509040201040103" pitchFamily="49" charset="77"/>
              </a:rPr>
              <a:t> </a:t>
            </a:r>
          </a:p>
          <a:p>
            <a:pPr algn="ctr"/>
            <a:r>
              <a:rPr lang="en-US" sz="2400" dirty="0">
                <a:solidFill>
                  <a:schemeClr val="bg1"/>
                </a:solidFill>
                <a:latin typeface="DM Mono" panose="020B0509040201040103" pitchFamily="49" charset="77"/>
              </a:rPr>
              <a:t>Mobile Review</a:t>
            </a:r>
          </a:p>
          <a:p>
            <a:pPr algn="ctr"/>
            <a:r>
              <a:rPr lang="en-US" sz="2400" dirty="0">
                <a:solidFill>
                  <a:schemeClr val="bg1"/>
                </a:solidFill>
                <a:latin typeface="DM Mono" panose="020B0509040201040103" pitchFamily="49" charset="77"/>
              </a:rPr>
              <a:t>for </a:t>
            </a:r>
          </a:p>
          <a:p>
            <a:pPr algn="ctr"/>
            <a:r>
              <a:rPr lang="en-US" sz="2400" dirty="0">
                <a:solidFill>
                  <a:schemeClr val="bg1"/>
                </a:solidFill>
                <a:latin typeface="DM Mono" panose="020B0509040201040103" pitchFamily="49" charset="77"/>
              </a:rPr>
              <a:t>Inglewood Pizza</a:t>
            </a:r>
          </a:p>
        </p:txBody>
      </p:sp>
      <p:sp>
        <p:nvSpPr>
          <p:cNvPr id="3" name="TextBox 2">
            <a:extLst>
              <a:ext uri="{FF2B5EF4-FFF2-40B4-BE49-F238E27FC236}">
                <a16:creationId xmlns:a16="http://schemas.microsoft.com/office/drawing/2014/main" id="{F16263C1-FA6B-590F-2046-3B05E9BB8A2B}"/>
              </a:ext>
            </a:extLst>
          </p:cNvPr>
          <p:cNvSpPr txBox="1"/>
          <p:nvPr/>
        </p:nvSpPr>
        <p:spPr>
          <a:xfrm>
            <a:off x="4480425" y="2808521"/>
            <a:ext cx="431528" cy="584775"/>
          </a:xfrm>
          <a:prstGeom prst="rect">
            <a:avLst/>
          </a:prstGeom>
          <a:noFill/>
        </p:spPr>
        <p:txBody>
          <a:bodyPr wrap="none" rtlCol="0">
            <a:spAutoFit/>
          </a:bodyPr>
          <a:lstStyle/>
          <a:p>
            <a:r>
              <a:rPr lang="en-US" sz="32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8713141" y="2870075"/>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9059711" y="1762079"/>
            <a:ext cx="1905185" cy="2677656"/>
          </a:xfrm>
          <a:prstGeom prst="rect">
            <a:avLst/>
          </a:prstGeom>
          <a:noFill/>
        </p:spPr>
        <p:txBody>
          <a:bodyPr wrap="square" rtlCol="0">
            <a:spAutoFit/>
          </a:bodyPr>
          <a:lstStyle/>
          <a:p>
            <a:pPr algn="ctr"/>
            <a:r>
              <a:rPr lang="en-US" sz="7200" dirty="0">
                <a:latin typeface="DM Mono" panose="020B0509040201040103" pitchFamily="49" charset="77"/>
              </a:rPr>
              <a:t>1 </a:t>
            </a:r>
          </a:p>
          <a:p>
            <a:pPr algn="ctr"/>
            <a:r>
              <a:rPr lang="en-US" sz="2400" dirty="0">
                <a:latin typeface="DM Mono" panose="020B0509040201040103" pitchFamily="49" charset="77"/>
              </a:rPr>
              <a:t>Review</a:t>
            </a:r>
          </a:p>
          <a:p>
            <a:pPr algn="ctr"/>
            <a:r>
              <a:rPr lang="en-US" sz="2400" dirty="0">
                <a:latin typeface="DM Mono" panose="020B0509040201040103" pitchFamily="49" charset="77"/>
              </a:rPr>
              <a:t>for</a:t>
            </a:r>
          </a:p>
          <a:p>
            <a:pPr algn="ctr"/>
            <a:r>
              <a:rPr lang="en-US" sz="2400" dirty="0">
                <a:latin typeface="DM Mono" panose="020B0509040201040103" pitchFamily="49" charset="77"/>
              </a:rPr>
              <a:t>Inglewood Pizza</a:t>
            </a:r>
          </a:p>
        </p:txBody>
      </p:sp>
      <p:sp>
        <p:nvSpPr>
          <p:cNvPr id="4" name="Rectangle 3">
            <a:extLst>
              <a:ext uri="{FF2B5EF4-FFF2-40B4-BE49-F238E27FC236}">
                <a16:creationId xmlns:a16="http://schemas.microsoft.com/office/drawing/2014/main" id="{3B358567-40E3-7F9F-A87B-2DF031CB46F9}"/>
              </a:ext>
            </a:extLst>
          </p:cNvPr>
          <p:cNvSpPr/>
          <p:nvPr/>
        </p:nvSpPr>
        <p:spPr>
          <a:xfrm>
            <a:off x="714220" y="1444536"/>
            <a:ext cx="10558792" cy="31939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260872" y="1784134"/>
            <a:ext cx="3095336" cy="2604986"/>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bg2"/>
                </a:solidFill>
                <a:latin typeface="DM Mono" panose="020B0509040201040103" pitchFamily="49" charset="77"/>
              </a:rPr>
              <a:t>0</a:t>
            </a:r>
            <a:r>
              <a:rPr lang="en-US" sz="4800" dirty="0">
                <a:solidFill>
                  <a:schemeClr val="bg2"/>
                </a:solidFill>
                <a:latin typeface="DM Mono" panose="020B0509040201040103" pitchFamily="49" charset="77"/>
              </a:rPr>
              <a:t> </a:t>
            </a:r>
          </a:p>
          <a:p>
            <a:pPr algn="ctr"/>
            <a:r>
              <a:rPr lang="en-US" sz="2400" dirty="0" err="1">
                <a:solidFill>
                  <a:schemeClr val="bg2"/>
                </a:solidFill>
                <a:latin typeface="DM Mono" panose="020B0509040201040103" pitchFamily="49" charset="77"/>
              </a:rPr>
              <a:t>Checkins</a:t>
            </a:r>
            <a:endParaRPr lang="en-US" sz="2400" dirty="0">
              <a:solidFill>
                <a:schemeClr val="bg2"/>
              </a:solidFill>
              <a:latin typeface="DM Mono" panose="020B0509040201040103" pitchFamily="49" charset="77"/>
            </a:endParaRPr>
          </a:p>
          <a:p>
            <a:pPr algn="ctr"/>
            <a:r>
              <a:rPr lang="en-US" sz="2400" dirty="0">
                <a:solidFill>
                  <a:schemeClr val="bg2"/>
                </a:solidFill>
                <a:latin typeface="DM Mono" panose="020B0509040201040103" pitchFamily="49" charset="77"/>
              </a:rPr>
              <a:t>at</a:t>
            </a:r>
          </a:p>
          <a:p>
            <a:pPr algn="ctr"/>
            <a:r>
              <a:rPr lang="en-US" sz="2400" dirty="0">
                <a:solidFill>
                  <a:schemeClr val="bg2"/>
                </a:solidFill>
                <a:latin typeface="DM Mono" panose="020B0509040201040103" pitchFamily="49" charset="77"/>
              </a:rPr>
              <a:t>Inglewood Pizza</a:t>
            </a:r>
          </a:p>
        </p:txBody>
      </p:sp>
    </p:spTree>
    <p:extLst>
      <p:ext uri="{BB962C8B-B14F-4D97-AF65-F5344CB8AC3E}">
        <p14:creationId xmlns:p14="http://schemas.microsoft.com/office/powerpoint/2010/main" val="1168988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dirty="0"/>
          </a:p>
        </p:txBody>
      </p:sp>
      <p:sp>
        <p:nvSpPr>
          <p:cNvPr id="496" name="Google Shape;496;p61"/>
          <p:cNvSpPr txBox="1"/>
          <p:nvPr/>
        </p:nvSpPr>
        <p:spPr>
          <a:xfrm>
            <a:off x="1198075" y="1813800"/>
            <a:ext cx="865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Sans" pitchFamily="2" charset="77"/>
                <a:ea typeface="DM Sans"/>
                <a:cs typeface="DM Sans"/>
                <a:sym typeface="DM Sans"/>
              </a:rPr>
              <a:t>Extract</a:t>
            </a:r>
            <a:endParaRPr sz="16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Sans" pitchFamily="2" charset="77"/>
                <a:ea typeface="DM Sans"/>
                <a:cs typeface="DM Sans"/>
                <a:sym typeface="DM Sans"/>
              </a:rPr>
              <a:t>Load</a:t>
            </a:r>
            <a:endParaRPr sz="1600" dirty="0">
              <a:solidFill>
                <a:schemeClr val="accent2"/>
              </a:solidFill>
              <a:latin typeface="DM Sans" pitchFamily="2"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Sans" pitchFamily="2" charset="77"/>
                <a:ea typeface="DM Sans"/>
                <a:cs typeface="DM Sans"/>
                <a:sym typeface="DM Sans"/>
              </a:rPr>
              <a:t>Transform</a:t>
            </a:r>
            <a:endParaRPr sz="1600" dirty="0">
              <a:solidFill>
                <a:srgbClr val="FF9900"/>
              </a:solidFill>
              <a:latin typeface="DM Sans" pitchFamily="2"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5079350" y="3320050"/>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8176324" y="3170100"/>
            <a:ext cx="517800" cy="51780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8085348" y="3099486"/>
            <a:ext cx="625166" cy="614978"/>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custDataLst>
      <p:tags r:id="rId1"/>
    </p:custDataLst>
    <p:extLst>
      <p:ext uri="{BB962C8B-B14F-4D97-AF65-F5344CB8AC3E}">
        <p14:creationId xmlns:p14="http://schemas.microsoft.com/office/powerpoint/2010/main" val="2116673529"/>
      </p:ext>
    </p:extLst>
  </p:cSld>
  <p:clrMapOvr>
    <a:masterClrMapping/>
  </p:clrMapOvr>
  <mc:AlternateContent xmlns:mc="http://schemas.openxmlformats.org/markup-compatibility/2006" xmlns:p14="http://schemas.microsoft.com/office/powerpoint/2010/main">
    <mc:Choice Requires="p14">
      <p:transition spd="slow" p14:dur="2000" advTm="1872"/>
    </mc:Choice>
    <mc:Fallback xmlns="">
      <p:transition spd="slow" advTm="1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Starting with the Duplicated Test…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test_will_do_the_right_thing</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Give it a better name</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453003" y="1050992"/>
            <a:ext cx="11282818" cy="5016758"/>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highlight>
                  <a:srgbClr val="FFFF00"/>
                </a:highlight>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latin typeface="DM Mono" panose="020B0509040201040103" pitchFamily="49" charset="77"/>
              </a:rPr>
              <a:t>  </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621165" y="5520184"/>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9241971" cy="1905323"/>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9241971" cy="1326301"/>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ctangle 3">
            <a:extLst>
              <a:ext uri="{FF2B5EF4-FFF2-40B4-BE49-F238E27FC236}">
                <a16:creationId xmlns:a16="http://schemas.microsoft.com/office/drawing/2014/main" id="{84DFD350-95FE-90D1-66FE-107E28D1C16D}"/>
              </a:ext>
            </a:extLst>
          </p:cNvPr>
          <p:cNvSpPr/>
          <p:nvPr/>
        </p:nvSpPr>
        <p:spPr>
          <a:xfrm>
            <a:off x="621167" y="2761861"/>
            <a:ext cx="9241971" cy="35387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                   "</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84</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6150395" y="2733267"/>
            <a:ext cx="2529860" cy="338554"/>
          </a:xfrm>
          <a:prstGeom prst="rect">
            <a:avLst/>
          </a:prstGeom>
        </p:spPr>
        <p:txBody>
          <a:bodyPr wrap="none">
            <a:spAutoFit/>
          </a:bodyPr>
          <a:lstStyle/>
          <a:p>
            <a:r>
              <a:rPr lang="en-CA" sz="1600" dirty="0" err="1">
                <a:solidFill>
                  <a:srgbClr val="183691"/>
                </a:solidFill>
                <a:latin typeface="DM Mono" panose="020B0509040201040103" pitchFamily="49" charset="77"/>
              </a:rPr>
              <a:t>mobile_reviews.json</a:t>
            </a:r>
            <a:endParaRPr lang="en-US" sz="1600" dirty="0"/>
          </a:p>
        </p:txBody>
      </p:sp>
    </p:spTree>
    <p:extLst>
      <p:ext uri="{BB962C8B-B14F-4D97-AF65-F5344CB8AC3E}">
        <p14:creationId xmlns:p14="http://schemas.microsoft.com/office/powerpoint/2010/main" val="231988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766856" y="359229"/>
            <a:ext cx="10655113" cy="36933188"/>
          </a:xfrm>
          <a:prstGeom prst="rect">
            <a:avLst/>
          </a:prstGeom>
          <a:solidFill>
            <a:schemeClr val="bg1"/>
          </a:solidFill>
        </p:spPr>
        <p:txBody>
          <a:bodyPr wrap="square">
            <a:spAutoFit/>
          </a:bodyPr>
          <a:lstStyle/>
          <a:p>
            <a:endParaRPr lang="en-CA" dirty="0">
              <a:solidFill>
                <a:srgbClr val="63A35C"/>
              </a:solidFill>
              <a:latin typeface="DM Mono" panose="020B0509040201040103" pitchFamily="49" charset="77"/>
            </a:endParaRPr>
          </a:p>
          <a:p>
            <a:endParaRPr lang="en-CA" dirty="0">
              <a:solidFill>
                <a:srgbClr val="63A35C"/>
              </a:solidFill>
              <a:latin typeface="DM Mono" panose="020B0509040201040103" pitchFamily="49" charset="77"/>
            </a:endParaRPr>
          </a:p>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p>
          <a:p>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816430"/>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95943" y="167617"/>
            <a:ext cx="12603575"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b="1" dirty="0" err="1">
                <a:solidFill>
                  <a:schemeClr val="tx1"/>
                </a:solidFill>
              </a:rPr>
              <a:t>mobile_reviews.json</a:t>
            </a:r>
            <a:endParaRPr sz="3200" dirty="0">
              <a:solidFill>
                <a:schemeClr val="tx1"/>
              </a:solidFill>
            </a:endParaRPr>
          </a:p>
        </p:txBody>
      </p:sp>
    </p:spTree>
    <p:extLst>
      <p:ext uri="{BB962C8B-B14F-4D97-AF65-F5344CB8AC3E}">
        <p14:creationId xmlns:p14="http://schemas.microsoft.com/office/powerpoint/2010/main" val="40188421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"41189bbb4fb446a586b0d69aba01d39b"</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860934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a:solidFill>
                  <a:srgbClr val="183691"/>
                </a:solidFill>
                <a:highlight>
                  <a:srgbClr val="FFFF00"/>
                </a:highlight>
                <a:latin typeface="DM Mono" panose="020B0509040201040103" pitchFamily="49" charset="77"/>
              </a:rPr>
              <a:t>41189bbb4fb446a586b0d69aba01d39b</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009556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BFE8F1"/>
        </a:solidFill>
        <a:effectLst/>
      </p:bgPr>
    </p:bg>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644408" y="-29992043"/>
            <a:ext cx="10802031" cy="36502300"/>
          </a:xfrm>
          <a:prstGeom prst="rect">
            <a:avLst/>
          </a:prstGeom>
          <a:solidFill>
            <a:schemeClr val="bg1"/>
          </a:solidFill>
        </p:spPr>
        <p:txBody>
          <a:bodyPr wrap="square">
            <a:spAutoFit/>
          </a:bodyPr>
          <a:lstStyle/>
          <a:p>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"XQfwVwDr-v0ZS3_CbbE5Xw"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"mh_-eMZ6K5RLWhZyISBhwA"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dirty="0" err="1">
                <a:solidFill>
                  <a:srgbClr val="183691"/>
                </a:solidFill>
                <a:latin typeface="DM Mono" panose="020B0509040201040103" pitchFamily="49" charset="77"/>
              </a:rPr>
              <a:t>nThe</a:t>
            </a:r>
            <a:r>
              <a:rPr lang="en-CA"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"2018-07-07 22:09:11"</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"7ATYjTIgM3jUlt4UM3IypQ"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"OyoGAe7OKpv6SyGZT5g77Q"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"qkRM_2X51Yqxk3btlwAQIg"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Ive</a:t>
            </a:r>
            <a:r>
              <a:rPr lang="en-CA" dirty="0">
                <a:solidFill>
                  <a:srgbClr val="183691"/>
                </a:solidFill>
                <a:latin typeface="DM Mono" panose="020B0509040201040103" pitchFamily="49" charset="77"/>
              </a:rPr>
              <a:t> taken a lot of spin classes over the years, and nothing compares to the classes at Body Cycle. From the nice, clean space and amazing bikes, to the welcoming and motivating instructors, every class is a top notch work out.\n\</a:t>
            </a:r>
            <a:r>
              <a:rPr lang="en-CA" dirty="0" err="1">
                <a:solidFill>
                  <a:srgbClr val="183691"/>
                </a:solidFill>
                <a:latin typeface="DM Mono" panose="020B0509040201040103" pitchFamily="49" charset="77"/>
              </a:rPr>
              <a:t>nFor</a:t>
            </a:r>
            <a:r>
              <a:rPr lang="en-CA" dirty="0">
                <a:solidFill>
                  <a:srgbClr val="183691"/>
                </a:solidFill>
                <a:latin typeface="DM Mono" panose="020B0509040201040103" pitchFamily="49" charset="77"/>
              </a:rPr>
              <a:t> anyone who struggles to fit workouts in, the online scheduling system makes it easy to plan ahead (and </a:t>
            </a:r>
            <a:r>
              <a:rPr lang="en-CA" dirty="0" err="1">
                <a:solidFill>
                  <a:srgbClr val="183691"/>
                </a:solidFill>
                <a:latin typeface="DM Mono" panose="020B0509040201040103" pitchFamily="49" charset="77"/>
              </a:rPr>
              <a:t>theres</a:t>
            </a:r>
            <a:r>
              <a:rPr lang="en-CA" dirty="0">
                <a:solidFill>
                  <a:srgbClr val="183691"/>
                </a:solidFill>
                <a:latin typeface="DM Mono" panose="020B0509040201040103" pitchFamily="49" charset="77"/>
              </a:rPr>
              <a:t> no need to line up way in advanced like many gyms make you do).\n\</a:t>
            </a:r>
            <a:r>
              <a:rPr lang="en-CA" dirty="0" err="1">
                <a:solidFill>
                  <a:srgbClr val="183691"/>
                </a:solidFill>
                <a:latin typeface="DM Mono" panose="020B0509040201040103" pitchFamily="49" charset="77"/>
              </a:rPr>
              <a:t>nThere</a:t>
            </a:r>
            <a:r>
              <a:rPr lang="en-CA" dirty="0">
                <a:solidFill>
                  <a:srgbClr val="183691"/>
                </a:solidFill>
                <a:latin typeface="DM Mono" panose="020B0509040201040103" pitchFamily="49" charset="77"/>
              </a:rPr>
              <a:t> is no way I can write this review without giving Russell, the owner of Body Cycle, a shout out. </a:t>
            </a:r>
            <a:r>
              <a:rPr lang="en-CA" dirty="0" err="1">
                <a:solidFill>
                  <a:srgbClr val="183691"/>
                </a:solidFill>
                <a:latin typeface="DM Mono" panose="020B0509040201040103" pitchFamily="49" charset="77"/>
              </a:rPr>
              <a:t>Russells</a:t>
            </a:r>
            <a:r>
              <a:rPr lang="en-CA" dirty="0">
                <a:solidFill>
                  <a:srgbClr val="183691"/>
                </a:solidFill>
                <a:latin typeface="DM Mono" panose="020B0509040201040103" pitchFamily="49" charset="77"/>
              </a:rPr>
              <a:t> passion for fitness and cycling is so evident, as is his desire for all of his clients to succeed. He is always dropping in to classes to check in\/provide encouragement, and is open to ideas and recommendations from anyone. Russell always wears a smile on his face, even when </a:t>
            </a:r>
            <a:r>
              <a:rPr lang="en-CA" dirty="0" err="1">
                <a:solidFill>
                  <a:srgbClr val="183691"/>
                </a:solidFill>
                <a:latin typeface="DM Mono" panose="020B0509040201040103" pitchFamily="49" charset="77"/>
              </a:rPr>
              <a:t>hes</a:t>
            </a:r>
            <a:r>
              <a:rPr lang="en-CA" dirty="0">
                <a:solidFill>
                  <a:srgbClr val="183691"/>
                </a:solidFill>
                <a:latin typeface="DM Mono" panose="020B0509040201040103" pitchFamily="49" charset="77"/>
              </a:rPr>
              <a:t> kicking your butt in class!"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13:18:32"</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"YjUWPpI6HXG530lwP-fb2A"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"8g_iMtfSiwikVnbP2etR0A"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"Pns2l4eNsfO8kk83dixA6A"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"Family diner. Had the buffet. Eclectic assortment: a large chicken leg, fried jalapeño, tamale, two rolled grape leaves, fresh melon. All good. Lots of Mexican choices there. Also has a menu with breakfast served all day long. Friendly, attentive staff. Good place for a casual relaxed meal with no expectations. Next to the Clarion Hotel."</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16:23:50"</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"e4Vwtrqf-wpJfwesgvdgxQ"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"bcjbaE6dDog4jkNY91ncLQ"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tUFrWirKiKi_TAnsVWINQQ</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4.0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"Cute interior and owner (?) gave us tour of upcoming patio\/rooftop area which will be great on beautiful days like today. Cheese curds were very good and very filling. Really like that sandwiches come w salad, </a:t>
            </a:r>
            <a:r>
              <a:rPr lang="en-CA" dirty="0" err="1">
                <a:solidFill>
                  <a:srgbClr val="183691"/>
                </a:solidFill>
                <a:latin typeface="DM Mono" panose="020B0509040201040103" pitchFamily="49" charset="77"/>
              </a:rPr>
              <a:t>esp</a:t>
            </a:r>
            <a:r>
              <a:rPr lang="en-CA" dirty="0">
                <a:solidFill>
                  <a:srgbClr val="183691"/>
                </a:solidFill>
                <a:latin typeface="DM Mono" panose="020B0509040201040103" pitchFamily="49" charset="77"/>
              </a:rPr>
              <a:t> after eating too many curds! Had the onion, gruyere, tomato sandwich. </a:t>
            </a:r>
            <a:r>
              <a:rPr lang="en-CA" dirty="0" err="1">
                <a:solidFill>
                  <a:srgbClr val="183691"/>
                </a:solidFill>
                <a:latin typeface="DM Mono" panose="020B0509040201040103" pitchFamily="49" charset="77"/>
              </a:rPr>
              <a:t>Wasnt</a:t>
            </a:r>
            <a:r>
              <a:rPr lang="en-CA" dirty="0">
                <a:solidFill>
                  <a:srgbClr val="183691"/>
                </a:solidFill>
                <a:latin typeface="DM Mono" panose="020B0509040201040103" pitchFamily="49" charset="77"/>
              </a:rPr>
              <a:t> too much cheese which I liked. Needed something else...pepper jelly maybe. Would like to see more menu options added such as salads w fun cheeses. Lots of beer and wine as well as limited cocktails. Next time I will try one of the draft wines."</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"2017-01-14 20:54:15"</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"kxX2SOes4o-D3ZQBkiMRfA"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"_7bHUi9Uuf5__HHc_Q8guQ"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"mpf3x-BjTdTEA3yCZrAYPw"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"Wow!  Yummy, different,  delicious.   Our favorite is the lamb curry and korma.  With 10 different kinds of naan!!!  </a:t>
            </a:r>
            <a:r>
              <a:rPr lang="en-CA" dirty="0" err="1">
                <a:solidFill>
                  <a:srgbClr val="183691"/>
                </a:solidFill>
                <a:latin typeface="DM Mono" panose="020B0509040201040103" pitchFamily="49" charset="77"/>
              </a:rPr>
              <a:t>Dont</a:t>
            </a:r>
            <a:r>
              <a:rPr lang="en-CA" dirty="0">
                <a:solidFill>
                  <a:srgbClr val="183691"/>
                </a:solidFill>
                <a:latin typeface="DM Mono" panose="020B0509040201040103" pitchFamily="49" charset="77"/>
              </a:rPr>
              <a:t> let the outside deter you (because we almost changed our minds)...go in and try something new!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be glad you did!"</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00:01:03"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"bBDDEgkFA1Otx9Lfe7BZUQ"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"r3zeYsv1XFBRA4dJpL78cw"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"mWMc6_wTdE0EUBKIGXDVfA"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"Loved this tour! I grabbed a </a:t>
            </a:r>
            <a:r>
              <a:rPr lang="en-CA" dirty="0" err="1">
                <a:solidFill>
                  <a:srgbClr val="183691"/>
                </a:solidFill>
                <a:latin typeface="DM Mono" panose="020B0509040201040103" pitchFamily="49" charset="77"/>
              </a:rPr>
              <a:t>groupon</a:t>
            </a:r>
            <a:r>
              <a:rPr lang="en-CA" dirty="0">
                <a:solidFill>
                  <a:srgbClr val="183691"/>
                </a:solidFill>
                <a:latin typeface="DM Mono" panose="020B0509040201040103" pitchFamily="49" charset="77"/>
              </a:rPr>
              <a:t> and the price was great. It was the perfect way to explore New Orleans for someone </a:t>
            </a:r>
            <a:r>
              <a:rPr lang="en-CA" dirty="0" err="1">
                <a:solidFill>
                  <a:srgbClr val="183691"/>
                </a:solidFill>
                <a:latin typeface="DM Mono" panose="020B0509040201040103" pitchFamily="49" charset="77"/>
              </a:rPr>
              <a:t>whod</a:t>
            </a:r>
            <a:r>
              <a:rPr lang="en-CA" dirty="0">
                <a:solidFill>
                  <a:srgbClr val="183691"/>
                </a:solidFill>
                <a:latin typeface="DM Mono" panose="020B0509040201040103" pitchFamily="49" charset="77"/>
              </a:rPr>
              <a:t> never been there before and </a:t>
            </a:r>
            <a:r>
              <a:rPr lang="en-CA" dirty="0" err="1">
                <a:solidFill>
                  <a:srgbClr val="183691"/>
                </a:solidFill>
                <a:latin typeface="DM Mono" panose="020B0509040201040103" pitchFamily="49" charset="77"/>
              </a:rPr>
              <a:t>didnt</a:t>
            </a:r>
            <a:r>
              <a:rPr lang="en-CA" dirty="0">
                <a:solidFill>
                  <a:srgbClr val="183691"/>
                </a:solidFill>
                <a:latin typeface="DM Mono" panose="020B0509040201040103" pitchFamily="49" charset="77"/>
              </a:rPr>
              <a:t> know a lot about the history of the city. Our tour guide had tons of interesting tidbits about the city, and I really enjoyed the experience. Highly recommended tour. I actually thought we were just going to tour through the cemetery, but she took us around the French Quarter for the first hour, and the cemetery for the second half of the tour.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meet up in front of a grocery store (seems strange at first, but its not terribly hard to find, and </a:t>
            </a:r>
            <a:r>
              <a:rPr lang="en-CA" dirty="0" err="1">
                <a:solidFill>
                  <a:srgbClr val="183691"/>
                </a:solidFill>
                <a:latin typeface="DM Mono" panose="020B0509040201040103" pitchFamily="49" charset="77"/>
              </a:rPr>
              <a:t>itll</a:t>
            </a:r>
            <a:r>
              <a:rPr lang="en-CA" dirty="0">
                <a:solidFill>
                  <a:srgbClr val="183691"/>
                </a:solidFill>
                <a:latin typeface="DM Mono" panose="020B0509040201040103" pitchFamily="49" charset="77"/>
              </a:rPr>
              <a:t> give you a chance to get some water), and </a:t>
            </a:r>
            <a:r>
              <a:rPr lang="en-CA" dirty="0" err="1">
                <a:solidFill>
                  <a:srgbClr val="183691"/>
                </a:solidFill>
                <a:latin typeface="DM Mono" panose="020B0509040201040103" pitchFamily="49" charset="77"/>
              </a:rPr>
              <a:t>youll</a:t>
            </a:r>
            <a:r>
              <a:rPr lang="en-CA" dirty="0">
                <a:solidFill>
                  <a:srgbClr val="183691"/>
                </a:solidFill>
                <a:latin typeface="DM Mono" panose="020B0509040201040103" pitchFamily="49" charset="77"/>
              </a:rPr>
              <a:t> stop at a visitor center part way through the tour for a bathroom break if needed. This tour was one of my favorite parts of my trip!"</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"2021-01-03 23:21:18"</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"LHSTtnW3YHCeUkRDGyJOyw"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"yfFzsLmaWF2d4Sr0UNbBgg"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"_ZeMknuYdlQcUqng_Im3yg"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2</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"Amazingly amazing wings and homemade bleu cheese. Had the ribeye: tender, perfectly prepared, delicious. Nice selection of craft beers. Would DEFINITELY recommend checking out this hidden gem."</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"2021-08-07 02:29:16"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"B5XSoSG3SfvQGtKEGQ1tSQ"</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latin typeface="DM Mono" panose="020B0509040201040103" pitchFamily="49" charset="77"/>
              </a:rPr>
              <a:t>wSTuiTk-sKNdcFyprzZAjg</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"k0hlBqXX-Bt0vf1op7Jr1w"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"This easter instead of going to Lopez Lake we went to Los Padres National Forest which is really pretty but if you go to white rock the staff needs to cut down all the dead grass that invades the rock and the water. I would wish the staff would also clean or get rid of the dead grass </a:t>
            </a:r>
            <a:r>
              <a:rPr lang="en-CA" dirty="0" err="1">
                <a:solidFill>
                  <a:srgbClr val="183691"/>
                </a:solidFill>
                <a:latin typeface="DM Mono" panose="020B0509040201040103" pitchFamily="49" charset="77"/>
              </a:rPr>
              <a:t>thats</a:t>
            </a:r>
            <a:r>
              <a:rPr lang="en-CA" dirty="0">
                <a:solidFill>
                  <a:srgbClr val="183691"/>
                </a:solidFill>
                <a:latin typeface="DM Mono" panose="020B0509040201040103" pitchFamily="49" charset="77"/>
              </a:rPr>
              <a:t> also living by the water. The water is really green and dirty. Los padres national forest staff need to work hard to maintain this forest looking pretty and not like a dumpster. Even Cachuma lake looks like they put a bit more effort."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22:46:33"</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"gebiRewfieSdtt17PTW6Zg"</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"59MxRhNVhU9MYndMkz0wtw"</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"pUycOfUwM8vqX7KjRRhUEA"</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3.0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"Had a party of 6 here for hibachi. Our waitress brought our separate sushi orders on one plate so we </a:t>
            </a:r>
            <a:r>
              <a:rPr lang="en-CA" dirty="0" err="1">
                <a:solidFill>
                  <a:srgbClr val="183691"/>
                </a:solidFill>
                <a:latin typeface="DM Mono" panose="020B0509040201040103" pitchFamily="49" charset="77"/>
              </a:rPr>
              <a:t>couldnt</a:t>
            </a:r>
            <a:r>
              <a:rPr lang="en-CA" dirty="0">
                <a:solidFill>
                  <a:srgbClr val="183691"/>
                </a:solidFill>
                <a:latin typeface="DM Mono" panose="020B0509040201040103" pitchFamily="49" charset="77"/>
              </a:rPr>
              <a:t> really tell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was </a:t>
            </a:r>
            <a:r>
              <a:rPr lang="en-CA" dirty="0" err="1">
                <a:solidFill>
                  <a:srgbClr val="183691"/>
                </a:solidFill>
                <a:latin typeface="DM Mono" panose="020B0509040201040103" pitchFamily="49" charset="77"/>
              </a:rPr>
              <a:t>whos</a:t>
            </a:r>
            <a:r>
              <a:rPr lang="en-CA" dirty="0">
                <a:solidFill>
                  <a:srgbClr val="183691"/>
                </a:solidFill>
                <a:latin typeface="DM Mono" panose="020B0509040201040103" pitchFamily="49" charset="77"/>
              </a:rPr>
              <a:t> and forgot several items on an order. I understand making mistakes but the </a:t>
            </a:r>
            <a:r>
              <a:rPr lang="en-CA" dirty="0" err="1">
                <a:solidFill>
                  <a:srgbClr val="183691"/>
                </a:solidFill>
                <a:latin typeface="DM Mono" panose="020B0509040201040103" pitchFamily="49" charset="77"/>
              </a:rPr>
              <a:t>restaraunt</a:t>
            </a:r>
            <a:r>
              <a:rPr lang="en-CA" dirty="0">
                <a:solidFill>
                  <a:srgbClr val="183691"/>
                </a:solidFill>
                <a:latin typeface="DM Mono" panose="020B0509040201040103" pitchFamily="49" charset="77"/>
              </a:rPr>
              <a:t> was really quiet so we were kind of surprised. Usually hibachi is a fun lively experience and our  cook  said maybe three words, but he cooked very well his name was Francisco. Service was fishy, food was pretty good, and </a:t>
            </a:r>
            <a:r>
              <a:rPr lang="en-CA" dirty="0" err="1">
                <a:solidFill>
                  <a:srgbClr val="183691"/>
                </a:solidFill>
                <a:latin typeface="DM Mono" panose="020B0509040201040103" pitchFamily="49" charset="77"/>
              </a:rPr>
              <a:t>im</a:t>
            </a:r>
            <a:r>
              <a:rPr lang="en-CA" dirty="0">
                <a:solidFill>
                  <a:srgbClr val="183691"/>
                </a:solidFill>
                <a:latin typeface="DM Mono" panose="020B0509040201040103" pitchFamily="49" charset="77"/>
              </a:rPr>
              <a:t> hoping it was just an off night here. But for the money I </a:t>
            </a:r>
            <a:r>
              <a:rPr lang="en-CA" dirty="0" err="1">
                <a:solidFill>
                  <a:srgbClr val="183691"/>
                </a:solidFill>
                <a:latin typeface="DM Mono" panose="020B0509040201040103" pitchFamily="49" charset="77"/>
              </a:rPr>
              <a:t>wouldnt</a:t>
            </a:r>
            <a:r>
              <a:rPr lang="en-CA" dirty="0">
                <a:solidFill>
                  <a:srgbClr val="183691"/>
                </a:solidFill>
                <a:latin typeface="DM Mono" panose="020B0509040201040103" pitchFamily="49" charset="77"/>
              </a:rPr>
              <a:t> go back."</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"2016-07-25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review_id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"be02921c1ccd4c5dabdc63bd29f3bd35"</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user_id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"0dea283273fa4f40ac12ea210994d5f8"</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a:t>
            </a:r>
            <a:r>
              <a:rPr lang="en-CA" dirty="0" err="1">
                <a:solidFill>
                  <a:srgbClr val="0086B3"/>
                </a:solidFill>
                <a:latin typeface="DM Mono" panose="020B0509040201040103" pitchFamily="49" charset="77"/>
              </a:rPr>
              <a:t>business_id</a:t>
            </a:r>
            <a:r>
              <a:rPr lang="en-CA" dirty="0">
                <a:solidFill>
                  <a:srgbClr val="0086B3"/>
                </a:solidFill>
                <a:latin typeface="DM Mono" panose="020B0509040201040103" pitchFamily="49" charset="77"/>
              </a:rPr>
              <a: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a:t>
            </a:r>
            <a:r>
              <a:rPr lang="en-CA" dirty="0" err="1">
                <a:solidFill>
                  <a:srgbClr val="183691"/>
                </a:solidFill>
                <a:highlight>
                  <a:srgbClr val="FFFF00"/>
                </a:highlight>
                <a:latin typeface="DM Mono" panose="020B0509040201040103" pitchFamily="49" charset="77"/>
              </a:rPr>
              <a:t>mobile_review_no_checkins</a:t>
            </a:r>
            <a:r>
              <a:rPr lang="en-CA" dirty="0">
                <a:solidFill>
                  <a:srgbClr val="183691"/>
                </a:solidFill>
                <a:latin typeface="DM Mono" panose="020B0509040201040103" pitchFamily="49" charset="77"/>
              </a:rPr>
              <a:t>"</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"stars"</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5.0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"useful"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1</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"funny"</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"cool"</a:t>
            </a: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0</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"text"</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"They have the absolute best pizza on this entire planet. Gooey and greasy, without the soggy crust, they are allergy friendly and know what is in all their ingredients and their dough!"</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    </a:t>
            </a:r>
            <a:r>
              <a:rPr lang="en-CA" dirty="0">
                <a:solidFill>
                  <a:srgbClr val="0086B3"/>
                </a:solidFill>
                <a:latin typeface="DM Mono" panose="020B0509040201040103" pitchFamily="49" charset="77"/>
              </a:rPr>
              <a:t>"date"</a:t>
            </a:r>
            <a:r>
              <a:rPr lang="en-CA" dirty="0">
                <a:solidFill>
                  <a:srgbClr val="63A35C"/>
                </a:solidFill>
                <a:latin typeface="DM Mono" panose="020B0509040201040103" pitchFamily="49" charset="77"/>
              </a:rPr>
              <a:t>: </a:t>
            </a:r>
            <a:r>
              <a:rPr lang="en-CA" dirty="0">
                <a:solidFill>
                  <a:srgbClr val="183691"/>
                </a:solidFill>
                <a:latin typeface="DM Mono" panose="020B0509040201040103" pitchFamily="49" charset="77"/>
              </a:rPr>
              <a:t>"2022-04-14 07:31:06"</a:t>
            </a:r>
            <a:br>
              <a:rPr lang="en-CA" dirty="0">
                <a:solidFill>
                  <a:srgbClr val="183691"/>
                </a:solidFill>
                <a:latin typeface="DM Mono" panose="020B0509040201040103" pitchFamily="49" charset="77"/>
              </a:rPr>
            </a:br>
            <a:r>
              <a:rPr lang="en-CA" dirty="0">
                <a:solidFill>
                  <a:srgbClr val="183691"/>
                </a:solidFill>
                <a:latin typeface="DM Mono" panose="020B0509040201040103" pitchFamily="49" charset="77"/>
              </a:rPr>
              <a:t>  </a:t>
            </a:r>
            <a:r>
              <a:rPr lang="en-CA" dirty="0">
                <a:solidFill>
                  <a:srgbClr val="63A35C"/>
                </a:solidFill>
                <a:latin typeface="DM Mono" panose="020B0509040201040103" pitchFamily="49" charset="77"/>
              </a:rPr>
              <a:t>}</a:t>
            </a:r>
            <a:br>
              <a:rPr lang="en-CA" dirty="0">
                <a:solidFill>
                  <a:srgbClr val="63A35C"/>
                </a:solidFill>
                <a:latin typeface="DM Mono" panose="020B0509040201040103" pitchFamily="49" charset="77"/>
              </a:rPr>
            </a:br>
            <a:r>
              <a:rPr lang="en-CA" dirty="0">
                <a:solidFill>
                  <a:srgbClr val="63A35C"/>
                </a:solidFill>
                <a:latin typeface="DM Mono" panose="020B0509040201040103" pitchFamily="49" charset="77"/>
              </a:rPr>
              <a:t>]</a:t>
            </a:r>
            <a:endParaRPr lang="en-US"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717866" y="3347358"/>
            <a:ext cx="10655113" cy="2596936"/>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587103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403225" y="1278508"/>
            <a:ext cx="11785600" cy="4832092"/>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highlight>
                  <a:srgbClr val="FFFF00"/>
                </a:highlight>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expected_json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endParaRPr lang="en-US" sz="2000" dirty="0">
              <a:latin typeface="DM Mono" panose="020B0509040201040103" pitchFamily="49" charset="77"/>
            </a:endParaRPr>
          </a:p>
        </p:txBody>
      </p:sp>
      <p:sp>
        <p:nvSpPr>
          <p:cNvPr id="20" name="Rectangle 19">
            <a:extLst>
              <a:ext uri="{FF2B5EF4-FFF2-40B4-BE49-F238E27FC236}">
                <a16:creationId xmlns:a16="http://schemas.microsoft.com/office/drawing/2014/main" id="{16D64BA4-4FA7-5A87-0C8D-CAAFD711C57F}"/>
              </a:ext>
            </a:extLst>
          </p:cNvPr>
          <p:cNvSpPr/>
          <p:nvPr/>
        </p:nvSpPr>
        <p:spPr>
          <a:xfrm>
            <a:off x="621165" y="5520184"/>
            <a:ext cx="9241971" cy="228600"/>
          </a:xfrm>
          <a:prstGeom prst="rect">
            <a:avLst/>
          </a:prstGeom>
          <a:solidFill>
            <a:schemeClr val="accent1">
              <a:alpha val="5019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621166" y="3306980"/>
            <a:ext cx="9241971" cy="1905323"/>
          </a:xfrm>
          <a:prstGeom prst="rect">
            <a:avLst/>
          </a:prstGeom>
          <a:solidFill>
            <a:schemeClr val="accent3">
              <a:alpha val="50196"/>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621167" y="1789431"/>
            <a:ext cx="9241971" cy="1326301"/>
          </a:xfrm>
          <a:prstGeom prst="rect">
            <a:avLst/>
          </a:prstGeom>
          <a:solidFill>
            <a:srgbClr val="85DDB5">
              <a:alpha val="50196"/>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Arrange, Act, Assert</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294095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1"/>
          <p:cNvSpPr/>
          <p:nvPr/>
        </p:nvSpPr>
        <p:spPr>
          <a:xfrm>
            <a:off x="5079348"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493" name="Google Shape;493;p61"/>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Frog Genomics </a:t>
            </a:r>
            <a:endParaRPr/>
          </a:p>
        </p:txBody>
      </p:sp>
      <p:sp>
        <p:nvSpPr>
          <p:cNvPr id="494" name="Google Shape;494;p61"/>
          <p:cNvSpPr txBox="1">
            <a:spLocks noGrp="1"/>
          </p:cNvSpPr>
          <p:nvPr>
            <p:ph type="subTitle" idx="1"/>
          </p:nvPr>
        </p:nvSpPr>
        <p:spPr>
          <a:xfrm>
            <a:off x="764809" y="1174702"/>
            <a:ext cx="106593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 dirty="0"/>
              <a:t>They’re </a:t>
            </a:r>
            <a:r>
              <a:rPr lang="en" dirty="0" err="1"/>
              <a:t>Hoppin</a:t>
            </a:r>
            <a:r>
              <a:rPr lang="en" dirty="0"/>
              <a:t>’</a:t>
            </a:r>
            <a:endParaRPr dirty="0"/>
          </a:p>
        </p:txBody>
      </p:sp>
      <p:sp>
        <p:nvSpPr>
          <p:cNvPr id="495" name="Google Shape;495;p6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496" name="Google Shape;496;p61"/>
          <p:cNvSpPr txBox="1"/>
          <p:nvPr/>
        </p:nvSpPr>
        <p:spPr>
          <a:xfrm>
            <a:off x="1198075" y="1813800"/>
            <a:ext cx="8655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Extract</a:t>
            </a:r>
            <a:endParaRPr sz="1600" dirty="0">
              <a:solidFill>
                <a:schemeClr val="accent4"/>
              </a:solidFill>
              <a:latin typeface="DM Mono" panose="020B0509040201040103" pitchFamily="49" charset="77"/>
              <a:ea typeface="DM Sans"/>
              <a:cs typeface="DM Sans"/>
              <a:sym typeface="DM Sans"/>
            </a:endParaRPr>
          </a:p>
        </p:txBody>
      </p:sp>
      <p:sp>
        <p:nvSpPr>
          <p:cNvPr id="497" name="Google Shape;497;p61"/>
          <p:cNvSpPr txBox="1"/>
          <p:nvPr/>
        </p:nvSpPr>
        <p:spPr>
          <a:xfrm>
            <a:off x="9347075" y="1813800"/>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Load</a:t>
            </a:r>
            <a:endParaRPr sz="1600" dirty="0">
              <a:solidFill>
                <a:schemeClr val="accent2"/>
              </a:solidFill>
              <a:latin typeface="DM Mono" panose="020B0509040201040103" pitchFamily="49" charset="77"/>
              <a:ea typeface="DM Sans"/>
              <a:cs typeface="DM Sans"/>
              <a:sym typeface="DM Sans"/>
            </a:endParaRPr>
          </a:p>
        </p:txBody>
      </p:sp>
      <p:grpSp>
        <p:nvGrpSpPr>
          <p:cNvPr id="498" name="Google Shape;498;p61"/>
          <p:cNvGrpSpPr/>
          <p:nvPr/>
        </p:nvGrpSpPr>
        <p:grpSpPr>
          <a:xfrm>
            <a:off x="4541799" y="2780598"/>
            <a:ext cx="2150002" cy="2127705"/>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grpSp>
      <p:sp>
        <p:nvSpPr>
          <p:cNvPr id="503" name="Google Shape;503;p61"/>
          <p:cNvSpPr txBox="1"/>
          <p:nvPr/>
        </p:nvSpPr>
        <p:spPr>
          <a:xfrm>
            <a:off x="4933398" y="1813800"/>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Transform</a:t>
            </a:r>
            <a:endParaRPr sz="1600" dirty="0">
              <a:solidFill>
                <a:srgbClr val="FF9900"/>
              </a:solidFill>
              <a:latin typeface="DM Mono" panose="020B0509040201040103" pitchFamily="49" charset="77"/>
              <a:ea typeface="DM Sans"/>
              <a:cs typeface="DM Sans"/>
              <a:sym typeface="DM Sans"/>
            </a:endParaRPr>
          </a:p>
        </p:txBody>
      </p:sp>
      <p:sp>
        <p:nvSpPr>
          <p:cNvPr id="504" name="Google Shape;504;p61"/>
          <p:cNvSpPr/>
          <p:nvPr/>
        </p:nvSpPr>
        <p:spPr>
          <a:xfrm>
            <a:off x="1250575" y="2880650"/>
            <a:ext cx="760500" cy="165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5" name="Google Shape;505;p61"/>
          <p:cNvSpPr/>
          <p:nvPr/>
        </p:nvSpPr>
        <p:spPr>
          <a:xfrm rot="10800000">
            <a:off x="1250575" y="4533050"/>
            <a:ext cx="760500" cy="7020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6" name="Google Shape;506;p61"/>
          <p:cNvSpPr/>
          <p:nvPr/>
        </p:nvSpPr>
        <p:spPr>
          <a:xfrm rot="-7027867">
            <a:off x="625516" y="2532521"/>
            <a:ext cx="760479" cy="186766"/>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sp>
        <p:nvSpPr>
          <p:cNvPr id="507" name="Google Shape;507;p61"/>
          <p:cNvSpPr txBox="1"/>
          <p:nvPr/>
        </p:nvSpPr>
        <p:spPr>
          <a:xfrm>
            <a:off x="1389150" y="3041500"/>
            <a:ext cx="513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T</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G</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C</a:t>
            </a:r>
            <a:endParaRPr dirty="0">
              <a:solidFill>
                <a:schemeClr val="accent1"/>
              </a:solidFill>
              <a:latin typeface="DM Mono" panose="020B0509040201040103" pitchFamily="49" charset="77"/>
              <a:ea typeface="DM Sans"/>
              <a:cs typeface="DM Sans"/>
              <a:sym typeface="DM Sans"/>
            </a:endParaRPr>
          </a:p>
          <a:p>
            <a:pPr marL="0" lvl="0" indent="0" algn="ctr" rtl="0">
              <a:spcBef>
                <a:spcPts val="0"/>
              </a:spcBef>
              <a:spcAft>
                <a:spcPts val="0"/>
              </a:spcAft>
              <a:buNone/>
            </a:pPr>
            <a:r>
              <a:rPr lang="en" dirty="0">
                <a:solidFill>
                  <a:schemeClr val="accent1"/>
                </a:solidFill>
                <a:latin typeface="DM Mono" panose="020B0509040201040103" pitchFamily="49" charset="77"/>
                <a:ea typeface="DM Sans"/>
                <a:cs typeface="DM Sans"/>
                <a:sym typeface="DM Sans"/>
              </a:rPr>
              <a:t>A</a:t>
            </a:r>
            <a:endParaRPr dirty="0">
              <a:solidFill>
                <a:schemeClr val="accent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2475025" y="2036450"/>
            <a:ext cx="979800" cy="266820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sp>
        <p:nvSpPr>
          <p:cNvPr id="509" name="Google Shape;509;p61"/>
          <p:cNvSpPr/>
          <p:nvPr/>
        </p:nvSpPr>
        <p:spPr>
          <a:xfrm>
            <a:off x="9010225" y="2795900"/>
            <a:ext cx="1539200" cy="1968700"/>
          </a:xfrm>
          <a:prstGeom prst="flowChartMagneticDisk">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DM Mono" panose="020B0509040201040103" pitchFamily="49" charset="77"/>
            </a:endParaRPr>
          </a:p>
        </p:txBody>
      </p:sp>
      <p:cxnSp>
        <p:nvCxnSpPr>
          <p:cNvPr id="510" name="Google Shape;510;p61"/>
          <p:cNvCxnSpPr/>
          <p:nvPr/>
        </p:nvCxnSpPr>
        <p:spPr>
          <a:xfrm rot="10800000" flipH="1">
            <a:off x="6858000" y="3406975"/>
            <a:ext cx="1930200" cy="526500"/>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5079348" y="3301916"/>
            <a:ext cx="1074900" cy="1048800"/>
          </a:xfrm>
          <a:prstGeom prst="ellipse">
            <a:avLst/>
          </a:prstGeom>
          <a:noFill/>
          <a:ln>
            <a:noFill/>
          </a:ln>
        </p:spPr>
      </p:pic>
      <p:sp>
        <p:nvSpPr>
          <p:cNvPr id="512" name="Google Shape;512;p61"/>
          <p:cNvSpPr txBox="1"/>
          <p:nvPr/>
        </p:nvSpPr>
        <p:spPr>
          <a:xfrm>
            <a:off x="1212900"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4"/>
                </a:solidFill>
                <a:latin typeface="DM Mono" panose="020B0509040201040103" pitchFamily="49" charset="77"/>
                <a:ea typeface="DM Sans"/>
                <a:cs typeface="DM Sans"/>
                <a:sym typeface="DM Sans"/>
              </a:rPr>
              <a:t>E</a:t>
            </a:r>
            <a:endParaRPr sz="16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4973598" y="5375025"/>
            <a:ext cx="1286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9900"/>
                </a:solidFill>
                <a:latin typeface="DM Mono" panose="020B0509040201040103" pitchFamily="49" charset="77"/>
                <a:ea typeface="DM Sans"/>
                <a:cs typeface="DM Sans"/>
                <a:sym typeface="DM Sans"/>
              </a:rPr>
              <a:t>T</a:t>
            </a:r>
            <a:endParaRPr sz="16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9347075" y="5375025"/>
            <a:ext cx="86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2"/>
                </a:solidFill>
                <a:latin typeface="DM Mono" panose="020B0509040201040103" pitchFamily="49" charset="77"/>
                <a:ea typeface="DM Sans"/>
                <a:cs typeface="DM Sans"/>
                <a:sym typeface="DM Sans"/>
              </a:rPr>
              <a:t>L</a:t>
            </a:r>
            <a:endParaRPr sz="1600" dirty="0">
              <a:solidFill>
                <a:schemeClr val="accent2"/>
              </a:solidFill>
              <a:latin typeface="DM Mono" panose="020B0509040201040103" pitchFamily="49" charset="77"/>
              <a:ea typeface="DM Sans"/>
              <a:cs typeface="DM Sans"/>
              <a:sym typeface="DM Sans"/>
            </a:endParaRPr>
          </a:p>
        </p:txBody>
      </p:sp>
      <p:sp>
        <p:nvSpPr>
          <p:cNvPr id="515" name="Google Shape;515;p61"/>
          <p:cNvSpPr txBox="1"/>
          <p:nvPr/>
        </p:nvSpPr>
        <p:spPr>
          <a:xfrm>
            <a:off x="1486525" y="61664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434343"/>
                </a:solidFill>
                <a:latin typeface="Impact"/>
                <a:ea typeface="Impact"/>
                <a:cs typeface="Impact"/>
                <a:sym typeface="Impact"/>
              </a:rPr>
              <a:t>@jmasonlee</a:t>
            </a:r>
            <a:endParaRPr sz="4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5548750" y="3870983"/>
            <a:ext cx="517800" cy="517800"/>
            <a:chOff x="9069139" y="3565127"/>
            <a:chExt cx="517800" cy="517800"/>
          </a:xfrm>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32" name="Google Shape;864;p78">
            <a:extLst>
              <a:ext uri="{FF2B5EF4-FFF2-40B4-BE49-F238E27FC236}">
                <a16:creationId xmlns:a16="http://schemas.microsoft.com/office/drawing/2014/main" id="{8C87E9F3-D43B-CEEA-59FF-09810A0DED18}"/>
              </a:ext>
            </a:extLst>
          </p:cNvPr>
          <p:cNvGrpSpPr/>
          <p:nvPr/>
        </p:nvGrpSpPr>
        <p:grpSpPr>
          <a:xfrm>
            <a:off x="5542773" y="3873180"/>
            <a:ext cx="517800" cy="517800"/>
            <a:chOff x="9069139" y="3565127"/>
            <a:chExt cx="517800" cy="517800"/>
          </a:xfrm>
          <a:solidFill>
            <a:srgbClr val="E80F1C"/>
          </a:solidFill>
        </p:grpSpPr>
        <p:sp>
          <p:nvSpPr>
            <p:cNvPr id="33" name="Google Shape;865;p78">
              <a:extLst>
                <a:ext uri="{FF2B5EF4-FFF2-40B4-BE49-F238E27FC236}">
                  <a16:creationId xmlns:a16="http://schemas.microsoft.com/office/drawing/2014/main" id="{BB014842-50BC-0904-77DD-4CBFBCB9C18E}"/>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E6F6F91B-9F0C-5C81-7759-9FAC9DB89A5E}"/>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5491831" y="3831820"/>
            <a:ext cx="625166" cy="614978"/>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endParaRPr sz="3300">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marL="0" lvl="0" indent="0" algn="ctr" rtl="0">
                <a:lnSpc>
                  <a:spcPct val="111000"/>
                </a:lnSpc>
                <a:spcBef>
                  <a:spcPts val="0"/>
                </a:spcBef>
                <a:spcAft>
                  <a:spcPts val="0"/>
                </a:spcAft>
                <a:buNone/>
              </a:pPr>
              <a:r>
                <a:rPr lang="en" sz="3200" dirty="0">
                  <a:solidFill>
                    <a:schemeClr val="dk1"/>
                  </a:solidFill>
                  <a:latin typeface="Inter"/>
                  <a:ea typeface="Inter"/>
                  <a:cs typeface="Inter"/>
                  <a:sym typeface="Inter"/>
                </a:rPr>
                <a:t>✓</a:t>
              </a:r>
              <a:endParaRPr sz="32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56683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90</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D6DEEB"/>
                </a:solidFill>
                <a:latin typeface="Impact"/>
                <a:ea typeface="Impact"/>
                <a:cs typeface="Impact"/>
                <a:sym typeface="Impact"/>
              </a:rPr>
              <a:t>@jmasonlee</a:t>
            </a:r>
            <a:endParaRPr sz="4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751339" y="1032287"/>
            <a:ext cx="10655112" cy="338554"/>
          </a:xfrm>
          <a:prstGeom prst="rect">
            <a:avLst/>
          </a:prstGeom>
          <a:noFill/>
          <a:ln w="38100">
            <a:noFill/>
          </a:ln>
        </p:spPr>
        <p:txBody>
          <a:bodyPr wrap="square" rtlCol="0">
            <a:spAutoFit/>
          </a:bodyPr>
          <a:lstStyle/>
          <a:p>
            <a:pPr lvl="0"/>
            <a:r>
              <a:rPr lang="en-CA" sz="1600" dirty="0">
                <a:solidFill>
                  <a:srgbClr val="080808"/>
                </a:solidFill>
                <a:latin typeface="DM Mono" panose="020B0509040201040103" pitchFamily="49" charset="77"/>
                <a:ea typeface="Courier New"/>
                <a:cs typeface="Courier New"/>
                <a:sym typeface="Courier New"/>
              </a:rPr>
              <a:t>  </a:t>
            </a:r>
            <a:endParaRPr lang="en-US" sz="2000" dirty="0">
              <a:latin typeface="Courier" pitchFamily="2" charset="0"/>
            </a:endParaRPr>
          </a:p>
        </p:txBody>
      </p:sp>
      <p:sp>
        <p:nvSpPr>
          <p:cNvPr id="3" name="!!assertion">
            <a:extLst>
              <a:ext uri="{FF2B5EF4-FFF2-40B4-BE49-F238E27FC236}">
                <a16:creationId xmlns:a16="http://schemas.microsoft.com/office/drawing/2014/main" id="{C933C37E-32CD-5AFA-CAC9-8185A82C5703}"/>
              </a:ext>
            </a:extLst>
          </p:cNvPr>
          <p:cNvSpPr/>
          <p:nvPr/>
        </p:nvSpPr>
        <p:spPr>
          <a:xfrm>
            <a:off x="696106" y="5198375"/>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
        <p:nvSpPr>
          <p:cNvPr id="10" name="TextBox 9">
            <a:extLst>
              <a:ext uri="{FF2B5EF4-FFF2-40B4-BE49-F238E27FC236}">
                <a16:creationId xmlns:a16="http://schemas.microsoft.com/office/drawing/2014/main" id="{746E1253-F183-9F19-9728-F09E98178735}"/>
              </a:ext>
            </a:extLst>
          </p:cNvPr>
          <p:cNvSpPr txBox="1"/>
          <p:nvPr/>
        </p:nvSpPr>
        <p:spPr>
          <a:xfrm>
            <a:off x="453003" y="1050992"/>
            <a:ext cx="11282818" cy="4031873"/>
          </a:xfrm>
          <a:prstGeom prst="rect">
            <a:avLst/>
          </a:prstGeom>
          <a:noFill/>
          <a:ln w="38100">
            <a:noFill/>
          </a:ln>
        </p:spPr>
        <p:txBody>
          <a:bodyPr wrap="square" rtlCol="0">
            <a:spAutoFit/>
          </a:bodyPr>
          <a:lstStyle/>
          <a:p>
            <a:pPr lvl="0"/>
            <a:r>
              <a:rPr lang="en-CA" sz="1600" dirty="0">
                <a:solidFill>
                  <a:srgbClr val="A71D5D"/>
                </a:solidFill>
                <a:latin typeface="DM Mono" panose="020B0509040201040103" pitchFamily="49" charset="77"/>
              </a:rPr>
              <a:t>def </a:t>
            </a:r>
            <a:r>
              <a:rPr lang="en-CA" sz="1600" dirty="0" err="1">
                <a:solidFill>
                  <a:srgbClr val="795DA3"/>
                </a:solidFill>
                <a:latin typeface="DM Mono" panose="020B0509040201040103" pitchFamily="49" charset="77"/>
              </a:rPr>
              <a:t>test_will_count_mobile_reviews_without_matching_checkins</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spark</a:t>
            </a:r>
            <a:r>
              <a:rPr lang="en-CA" sz="1600" dirty="0">
                <a:solidFill>
                  <a:srgbClr val="A71D5D"/>
                </a:solidFill>
                <a:latin typeface="DM Mono" panose="020B0509040201040103" pitchFamily="49" charset="77"/>
              </a:rPr>
              <a:t>: </a:t>
            </a:r>
            <a:r>
              <a:rPr lang="en-CA" sz="1600" dirty="0" err="1">
                <a:solidFill>
                  <a:srgbClr val="795DA3"/>
                </a:solidFill>
                <a:latin typeface="DM Mono" panose="020B0509040201040103" pitchFamily="49" charset="77"/>
              </a:rPr>
              <a:t>SparkSession</a:t>
            </a:r>
            <a:r>
              <a:rPr lang="en-CA" sz="1600" dirty="0">
                <a:solidFill>
                  <a:srgbClr val="63A35C"/>
                </a:solidFill>
                <a:latin typeface="DM Mono" panose="020B0509040201040103" pitchFamily="49" charset="77"/>
              </a:rPr>
              <a:t>) </a:t>
            </a:r>
            <a:r>
              <a:rPr lang="en-CA" sz="1600" dirty="0">
                <a:latin typeface="DM Mono" panose="020B0509040201040103" pitchFamily="49" charset="77"/>
              </a:rPr>
              <a:t>-&gt; </a:t>
            </a:r>
            <a:r>
              <a:rPr lang="en-CA" sz="1600" dirty="0">
                <a:solidFill>
                  <a:srgbClr val="A71D5D"/>
                </a:solidFill>
                <a:latin typeface="DM Mono" panose="020B0509040201040103" pitchFamily="49" charset="77"/>
              </a:rPr>
              <a:t>None:</a:t>
            </a:r>
          </a:p>
          <a:p>
            <a:pPr lvl="0"/>
            <a:br>
              <a:rPr lang="en-CA" sz="1600" dirty="0">
                <a:solidFill>
                  <a:srgbClr val="A71D5D"/>
                </a:solidFill>
                <a:latin typeface="DM Mono" panose="020B0509040201040103" pitchFamily="49" charset="77"/>
              </a:rPr>
            </a:br>
            <a:r>
              <a:rPr lang="en-CA" sz="1600" dirty="0">
                <a:solidFill>
                  <a:srgbClr val="A71D5D"/>
                </a:solidFill>
                <a:latin typeface="DM Mono" panose="020B0509040201040103" pitchFamily="49" charset="77"/>
              </a:rPr>
              <a:t>  </a:t>
            </a:r>
            <a:r>
              <a:rPr lang="en-CA" sz="1600" dirty="0" err="1">
                <a:latin typeface="DM Mono" panose="020B0509040201040103" pitchFamily="49" charset="77"/>
              </a:rPr>
              <a:t>b_reviews_df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browser_reviews.json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checkin.json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tips.json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business.json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create_df_from_json</a:t>
            </a:r>
            <a:r>
              <a:rPr lang="en-CA" sz="1600" dirty="0">
                <a:solidFill>
                  <a:srgbClr val="63A35C"/>
                </a:solidFill>
                <a:latin typeface="DM Mono" panose="020B0509040201040103" pitchFamily="49" charset="77"/>
              </a:rPr>
              <a:t>(</a:t>
            </a:r>
            <a:r>
              <a:rPr lang="en-CA" sz="1600" dirty="0">
                <a:solidFill>
                  <a:srgbClr val="183691"/>
                </a:solidFill>
                <a:latin typeface="DM Mono" panose="020B0509040201040103" pitchFamily="49" charset="77"/>
              </a:rPr>
              <a:t>"fixtures/</a:t>
            </a:r>
            <a:r>
              <a:rPr lang="en-CA" sz="1600" dirty="0" err="1">
                <a:solidFill>
                  <a:srgbClr val="183691"/>
                </a:solidFill>
                <a:latin typeface="DM Mono" panose="020B0509040201040103" pitchFamily="49" charset="77"/>
              </a:rPr>
              <a:t>mobile_reviews.json</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spark</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actual_df</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a:solidFill>
                  <a:srgbClr val="0086B3"/>
                </a:solidFill>
                <a:latin typeface="DM Mono" panose="020B0509040201040103" pitchFamily="49" charset="77"/>
              </a:rPr>
              <a:t>transform</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business_df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checkin_df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b_reviews_df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tips_df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err="1">
                <a:latin typeface="DM Mono" panose="020B0509040201040103" pitchFamily="49" charset="77"/>
              </a:rPr>
              <a:t>m_reviews_df</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datetime</a:t>
            </a:r>
            <a:r>
              <a:rPr lang="en-CA" sz="1600" dirty="0">
                <a:solidFill>
                  <a:srgbClr val="63A35C"/>
                </a:solidFill>
                <a:latin typeface="DM Mono" panose="020B0509040201040103" pitchFamily="49" charset="77"/>
              </a:rPr>
              <a:t>(</a:t>
            </a:r>
            <a:r>
              <a:rPr lang="en-CA" sz="1600" dirty="0">
                <a:solidFill>
                  <a:srgbClr val="0086B3"/>
                </a:solidFill>
                <a:latin typeface="DM Mono" panose="020B0509040201040103" pitchFamily="49" charset="77"/>
              </a:rPr>
              <a:t>2022</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4</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endParaRPr lang="en-US" sz="2000" dirty="0">
              <a:latin typeface="DM Mono" panose="020B0509040201040103" pitchFamily="49" charset="77"/>
            </a:endParaRPr>
          </a:p>
        </p:txBody>
      </p:sp>
      <p:sp>
        <p:nvSpPr>
          <p:cNvPr id="15" name="Rectangle 14">
            <a:extLst>
              <a:ext uri="{FF2B5EF4-FFF2-40B4-BE49-F238E27FC236}">
                <a16:creationId xmlns:a16="http://schemas.microsoft.com/office/drawing/2014/main" id="{7873052A-5F8E-C6A7-973F-95494EB7388E}"/>
              </a:ext>
            </a:extLst>
          </p:cNvPr>
          <p:cNvSpPr/>
          <p:nvPr/>
        </p:nvSpPr>
        <p:spPr>
          <a:xfrm>
            <a:off x="690189" y="5231048"/>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5978321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91</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20" name="Rectangle 19">
            <a:extLst>
              <a:ext uri="{FF2B5EF4-FFF2-40B4-BE49-F238E27FC236}">
                <a16:creationId xmlns:a16="http://schemas.microsoft.com/office/drawing/2014/main" id="{94D73DF1-5D97-0C5A-8EFF-F7243E89D908}"/>
              </a:ext>
            </a:extLst>
          </p:cNvPr>
          <p:cNvSpPr/>
          <p:nvPr/>
        </p:nvSpPr>
        <p:spPr>
          <a:xfrm>
            <a:off x="512178" y="1201564"/>
            <a:ext cx="10025743" cy="838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overwrite_expected</a:t>
            </a:r>
            <a:r>
              <a:rPr lang="en-CA" sz="1600" dirty="0">
                <a:solidFill>
                  <a:srgbClr val="969896"/>
                </a:solidFill>
                <a:latin typeface="DM Mono" panose="020B0509040201040103" pitchFamily="49" charset="77"/>
              </a:rPr>
              <a:t>(</a:t>
            </a:r>
            <a:r>
              <a:rPr lang="en-CA" sz="1600" dirty="0" err="1">
                <a:solidFill>
                  <a:srgbClr val="969896"/>
                </a:solidFill>
                <a:latin typeface="DM Mono" panose="020B0509040201040103" pitchFamily="49" charset="77"/>
              </a:rPr>
              <a:t>actual_df</a:t>
            </a:r>
            <a:r>
              <a:rPr lang="en-CA" sz="1600" dirty="0">
                <a:solidFill>
                  <a:srgbClr val="969896"/>
                </a:solidFill>
                <a:latin typeface="DM Mono" panose="020B0509040201040103" pitchFamily="49" charset="77"/>
              </a:rPr>
              <a:t>)</a:t>
            </a:r>
            <a:r>
              <a:rPr lang="en-CA" sz="1600" dirty="0">
                <a:solidFill>
                  <a:srgbClr val="080808"/>
                </a:solidFill>
                <a:latin typeface="DM Mono" panose="020B0509040201040103" pitchFamily="49" charset="77"/>
                <a:ea typeface="Courier New"/>
                <a:cs typeface="Courier New"/>
                <a:sym typeface="Courier New"/>
              </a:rPr>
              <a:t> </a:t>
            </a:r>
            <a:endParaRPr lang="en-US" sz="16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92</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93</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         )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3689975" y="1447082"/>
            <a:ext cx="1295547" cy="338554"/>
          </a:xfrm>
          <a:prstGeom prst="rect">
            <a:avLst/>
          </a:prstGeom>
        </p:spPr>
        <p:txBody>
          <a:bodyPr wrap="none">
            <a:spAutoFit/>
          </a:bodyPr>
          <a:lstStyle/>
          <a:p>
            <a:r>
              <a:rPr lang="en-CA" sz="1600" dirty="0" err="1">
                <a:latin typeface="DM Mono" panose="020B0509040201040103" pitchFamily="49" charset="77"/>
              </a:rPr>
              <a:t>actual_df</a:t>
            </a:r>
            <a:endParaRPr lang="en-US" sz="16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3689975" y="1447082"/>
            <a:ext cx="1295547" cy="3385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94</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Tree>
    <p:extLst>
      <p:ext uri="{BB962C8B-B14F-4D97-AF65-F5344CB8AC3E}">
        <p14:creationId xmlns:p14="http://schemas.microsoft.com/office/powerpoint/2010/main" val="705015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highlight>
                  <a:srgbClr val="FFFF00"/>
                </a:highlight>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1027339"/>
            <a:ext cx="10655113" cy="2240794"/>
          </a:xfrm>
          <a:prstGeom prst="rect">
            <a:avLst/>
          </a:prstGeom>
          <a:noFill/>
          <a:ln w="38100">
            <a:solidFill>
              <a:schemeClr val="accent1">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19292762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Rectangle 7">
            <a:extLst>
              <a:ext uri="{FF2B5EF4-FFF2-40B4-BE49-F238E27FC236}">
                <a16:creationId xmlns:a16="http://schemas.microsoft.com/office/drawing/2014/main" id="{C70068E7-862B-8288-EF81-1E97A657F4D8}"/>
              </a:ext>
            </a:extLst>
          </p:cNvPr>
          <p:cNvSpPr/>
          <p:nvPr/>
        </p:nvSpPr>
        <p:spPr>
          <a:xfrm>
            <a:off x="604705" y="767444"/>
            <a:ext cx="10655113" cy="5601045"/>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BFE7F0"/>
        </a:solidFill>
        <a:effectLst/>
      </p:bgPr>
    </p:bg>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604706" y="767444"/>
            <a:ext cx="10655113" cy="22498467"/>
          </a:xfrm>
          <a:prstGeom prst="rect">
            <a:avLst/>
          </a:prstGeom>
          <a:solidFill>
            <a:schemeClr val="bg1"/>
          </a:solidFill>
        </p:spPr>
        <p:txBody>
          <a:bodyPr wrap="square">
            <a:spAutoFit/>
          </a:bodyPr>
          <a:lstStyle/>
          <a:p>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a:p>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"MTSW4McQd7CbVtyjqoe9mw"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"St </a:t>
            </a:r>
            <a:r>
              <a:rPr lang="en-CA" sz="1600" dirty="0" err="1">
                <a:solidFill>
                  <a:srgbClr val="183691"/>
                </a:solidFill>
                <a:latin typeface="DM Mono" panose="020B0509040201040103" pitchFamily="49" charset="77"/>
              </a:rPr>
              <a:t>Honore</a:t>
            </a:r>
            <a:r>
              <a:rPr lang="en-CA" sz="1600" dirty="0">
                <a:solidFill>
                  <a:srgbClr val="183691"/>
                </a:solidFill>
                <a:latin typeface="DM Mono" panose="020B0509040201040103" pitchFamily="49" charset="77"/>
              </a:rPr>
              <a:t> Pastries"</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14</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"Pns2l4eNsfO8kk83dixA6A"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"Abby </a:t>
            </a:r>
            <a:r>
              <a:rPr lang="en-CA" sz="1600" dirty="0" err="1">
                <a:solidFill>
                  <a:srgbClr val="183691"/>
                </a:solidFill>
                <a:latin typeface="DM Mono" panose="020B0509040201040103" pitchFamily="49" charset="77"/>
              </a:rPr>
              <a:t>Rappoport</a:t>
            </a:r>
            <a:r>
              <a:rPr lang="en-CA" sz="1600" dirty="0">
                <a:solidFill>
                  <a:srgbClr val="183691"/>
                </a:solidFill>
                <a:latin typeface="DM Mono" panose="020B0509040201040103" pitchFamily="49" charset="77"/>
              </a:rPr>
              <a:t>, LAC, CMQ"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6</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"bBDDEgkFA1Otx9Lfe7BZUQ"</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"Sonic Drive-In"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"k0hlBqXX-Bt0vf1op7Jr1w"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Tsevi's</a:t>
            </a:r>
            <a:r>
              <a:rPr lang="en-CA" sz="1600" dirty="0">
                <a:solidFill>
                  <a:srgbClr val="183691"/>
                </a:solidFill>
                <a:latin typeface="DM Mono" panose="020B0509040201040103" pitchFamily="49" charset="77"/>
              </a:rPr>
              <a:t> Pub And Grill"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"mWMc6_wTdE0EUBKIGXDVfA"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"Perkiomen Valley Brewery"</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"mpf3x-BjTdTEA3yCZrAYPw"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"The UPS Store"</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3</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"n_0UpQx1hsNbnPUSlodU8w"</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"Famous Footwear"</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8</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"qkRM_2X51Yqxk3btlwAQIg"</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"Temple Beth-El"</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2</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tUFrWirKiKi_TAnsVWINQQ</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"Target"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183691"/>
                </a:solidFill>
                <a:latin typeface="DM Mono" panose="020B0509040201040103" pitchFamily="49" charset="77"/>
              </a:rPr>
              <a:t>  </a:t>
            </a: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 y="6368489"/>
            <a:ext cx="12188825" cy="489511"/>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0" y="-1"/>
            <a:ext cx="12188824" cy="391085"/>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 y="-48986"/>
            <a:ext cx="12188824" cy="816430"/>
          </a:xfrm>
          <a:prstGeom prst="rect">
            <a:avLst/>
          </a:prstGeom>
        </p:spPr>
      </p:pic>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99274" y="67479"/>
            <a:ext cx="10655113"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sz="4800" dirty="0" err="1">
                <a:solidFill>
                  <a:schemeClr val="tx1"/>
                </a:solidFill>
              </a:rPr>
              <a:t>actual_df</a:t>
            </a:r>
            <a:endParaRPr sz="4800" dirty="0">
              <a:solidFill>
                <a:schemeClr val="tx1"/>
              </a:solidFill>
            </a:endParaRPr>
          </a:p>
        </p:txBody>
      </p:sp>
      <p:sp>
        <p:nvSpPr>
          <p:cNvPr id="8" name="!!important">
            <a:extLst>
              <a:ext uri="{FF2B5EF4-FFF2-40B4-BE49-F238E27FC236}">
                <a16:creationId xmlns:a16="http://schemas.microsoft.com/office/drawing/2014/main" id="{C70068E7-862B-8288-EF81-1E97A657F4D8}"/>
              </a:ext>
            </a:extLst>
          </p:cNvPr>
          <p:cNvSpPr/>
          <p:nvPr/>
        </p:nvSpPr>
        <p:spPr>
          <a:xfrm>
            <a:off x="604705" y="1027339"/>
            <a:ext cx="10655113" cy="2205718"/>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98</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br>
              <a:rPr lang="en-CA" sz="1600" dirty="0">
                <a:latin typeface="DM Mono" panose="020B0509040201040103" pitchFamily="49" charset="77"/>
              </a:rPr>
            </a:br>
            <a:endParaRPr lang="en-US" sz="16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102"/>
          <p:cNvSpPr txBox="1">
            <a:spLocks noGrp="1"/>
          </p:cNvSpPr>
          <p:nvPr>
            <p:ph type="sldNum" idx="12"/>
          </p:nvPr>
        </p:nvSpPr>
        <p:spPr>
          <a:xfrm>
            <a:off x="11097669"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99</a:t>
            </a:fld>
            <a:endParaRPr dirty="0"/>
          </a:p>
        </p:txBody>
      </p:sp>
      <p:sp>
        <p:nvSpPr>
          <p:cNvPr id="1171" name="Google Shape;1171;p102"/>
          <p:cNvSpPr txBox="1">
            <a:spLocks noGrp="1"/>
          </p:cNvSpPr>
          <p:nvPr>
            <p:ph type="title"/>
          </p:nvPr>
        </p:nvSpPr>
        <p:spPr>
          <a:xfrm>
            <a:off x="749245" y="535597"/>
            <a:ext cx="106593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Make The Assertion Specific</a:t>
            </a:r>
            <a:endParaRPr dirty="0"/>
          </a:p>
        </p:txBody>
      </p:sp>
      <p:sp>
        <p:nvSpPr>
          <p:cNvPr id="1173" name="Google Shape;1173;p102"/>
          <p:cNvSpPr txBox="1"/>
          <p:nvPr/>
        </p:nvSpPr>
        <p:spPr>
          <a:xfrm>
            <a:off x="1523625" y="6110600"/>
            <a:ext cx="2956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D6DEEB"/>
                </a:solidFill>
                <a:latin typeface="Impact"/>
                <a:ea typeface="Impact"/>
                <a:cs typeface="Impact"/>
                <a:sym typeface="Impact"/>
              </a:rPr>
              <a:t>@</a:t>
            </a:r>
            <a:r>
              <a:rPr lang="en" sz="4000" dirty="0" err="1">
                <a:solidFill>
                  <a:srgbClr val="D6DEEB"/>
                </a:solidFill>
                <a:latin typeface="Impact"/>
                <a:ea typeface="Impact"/>
                <a:cs typeface="Impact"/>
                <a:sym typeface="Impact"/>
              </a:rPr>
              <a:t>jmasonlee</a:t>
            </a:r>
            <a:endParaRPr sz="4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749245" y="3016450"/>
            <a:ext cx="10655112" cy="2308324"/>
          </a:xfrm>
          <a:prstGeom prst="rect">
            <a:avLst/>
          </a:prstGeom>
          <a:noFill/>
          <a:ln w="38100">
            <a:noFill/>
          </a:ln>
        </p:spPr>
        <p:txBody>
          <a:bodyPr wrap="square" rtlCol="0">
            <a:spAutoFit/>
          </a:bodyPr>
          <a:lstStyle/>
          <a:p>
            <a:pPr lvl="0"/>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business_id</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a:t>
            </a:r>
            <a:r>
              <a:rPr lang="en-CA" sz="1600" dirty="0" err="1">
                <a:solidFill>
                  <a:srgbClr val="183691"/>
                </a:solidFill>
                <a:latin typeface="DM Mono" panose="020B0509040201040103" pitchFamily="49" charset="77"/>
              </a:rPr>
              <a:t>mobile_review_no_checkins</a:t>
            </a:r>
            <a:r>
              <a:rPr lang="en-CA" sz="1600" dirty="0">
                <a:solidFill>
                  <a:srgbClr val="183691"/>
                </a:solidFill>
                <a:latin typeface="DM Mono" panose="020B0509040201040103" pitchFamily="49" charset="77"/>
              </a:rPr>
              <a:t>"</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"name"</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”Inglewood Pizza"</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num_tips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num_checkins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0</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num_reviews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a:t>
            </a:r>
            <a:r>
              <a:rPr lang="en-CA" sz="1600" dirty="0" err="1">
                <a:solidFill>
                  <a:srgbClr val="0086B3"/>
                </a:solidFill>
                <a:latin typeface="DM Mono" panose="020B0509040201040103" pitchFamily="49" charset="77"/>
              </a:rPr>
              <a:t>num_interactions</a:t>
            </a:r>
            <a:r>
              <a:rPr lang="en-CA" sz="1600" dirty="0">
                <a:solidFill>
                  <a:srgbClr val="0086B3"/>
                </a:solidFill>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1</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63A35C"/>
                </a:solidFill>
                <a:latin typeface="DM Mono" panose="020B0509040201040103" pitchFamily="49" charset="77"/>
              </a:rPr>
              <a:t>  </a:t>
            </a:r>
            <a:r>
              <a:rPr lang="en-CA" sz="1600" dirty="0">
                <a:solidFill>
                  <a:srgbClr val="0086B3"/>
                </a:solidFill>
                <a:latin typeface="DM Mono" panose="020B0509040201040103" pitchFamily="49" charset="77"/>
              </a:rPr>
              <a:t>"dt"</a:t>
            </a:r>
            <a:r>
              <a:rPr lang="en-CA" sz="1600" dirty="0">
                <a:solidFill>
                  <a:srgbClr val="63A35C"/>
                </a:solidFill>
                <a:latin typeface="DM Mono" panose="020B0509040201040103" pitchFamily="49" charset="77"/>
              </a:rPr>
              <a:t>: </a:t>
            </a:r>
            <a:r>
              <a:rPr lang="en-CA" sz="1600" dirty="0">
                <a:solidFill>
                  <a:srgbClr val="183691"/>
                </a:solidFill>
                <a:latin typeface="DM Mono" panose="020B0509040201040103" pitchFamily="49" charset="77"/>
              </a:rPr>
              <a:t>"2022-04-14"</a:t>
            </a:r>
            <a:br>
              <a:rPr lang="en-CA" sz="1600" dirty="0">
                <a:solidFill>
                  <a:srgbClr val="183691"/>
                </a:solidFill>
                <a:latin typeface="DM Mono" panose="020B0509040201040103" pitchFamily="49" charset="77"/>
              </a:rPr>
            </a:br>
            <a:r>
              <a:rPr lang="en-CA" sz="1600" dirty="0">
                <a:solidFill>
                  <a:srgbClr val="63A35C"/>
                </a:solidFill>
                <a:latin typeface="DM Mono" panose="020B0509040201040103" pitchFamily="49" charset="77"/>
              </a:rPr>
              <a:t>},</a:t>
            </a:r>
            <a:endParaRPr lang="en-US" sz="16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512183" y="1204863"/>
            <a:ext cx="10025743" cy="830997"/>
          </a:xfrm>
          <a:prstGeom prst="rect">
            <a:avLst/>
          </a:prstGeom>
        </p:spPr>
        <p:txBody>
          <a:bodyPr wrap="square">
            <a:spAutoFit/>
          </a:bodyPr>
          <a:lstStyle/>
          <a:p>
            <a:r>
              <a:rPr lang="en-CA" sz="1600" dirty="0" err="1">
                <a:latin typeface="DM Mono" panose="020B0509040201040103" pitchFamily="49" charset="77"/>
              </a:rPr>
              <a:t>expected_json</a:t>
            </a:r>
            <a:r>
              <a:rPr lang="en-CA" sz="1600" dirty="0">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solidFill>
                  <a:srgbClr val="0086B3"/>
                </a:solidFill>
                <a:latin typeface="DM Mono" panose="020B0509040201040103" pitchFamily="49" charset="77"/>
              </a:rPr>
              <a:t>read_json</a:t>
            </a:r>
            <a:r>
              <a:rPr lang="en-CA" sz="1600" dirty="0">
                <a:solidFill>
                  <a:srgbClr val="63A35C"/>
                </a:solidFill>
                <a:latin typeface="DM Mono" panose="020B0509040201040103" pitchFamily="49" charset="77"/>
              </a:rPr>
              <a:t>()</a:t>
            </a:r>
            <a:br>
              <a:rPr lang="en-CA" sz="1600" dirty="0">
                <a:solidFill>
                  <a:srgbClr val="63A35C"/>
                </a:solidFill>
                <a:latin typeface="DM Mono" panose="020B0509040201040103" pitchFamily="49" charset="77"/>
              </a:rPr>
            </a:br>
            <a:r>
              <a:rPr lang="en-CA" sz="1600" dirty="0">
                <a:solidFill>
                  <a:srgbClr val="A71D5D"/>
                </a:solidFill>
                <a:latin typeface="DM Mono" panose="020B0509040201040103" pitchFamily="49" charset="77"/>
              </a:rPr>
              <a:t>assert </a:t>
            </a:r>
            <a:r>
              <a:rPr lang="en-CA" sz="1600" dirty="0" err="1">
                <a:solidFill>
                  <a:srgbClr val="0086B3"/>
                </a:solidFill>
                <a:latin typeface="DM Mono" panose="020B0509040201040103" pitchFamily="49" charset="77"/>
              </a:rPr>
              <a:t>data_frame_to_json</a:t>
            </a:r>
            <a:r>
              <a:rPr lang="en-CA" sz="1600" dirty="0">
                <a:solidFill>
                  <a:srgbClr val="63A35C"/>
                </a:solidFill>
                <a:latin typeface="DM Mono" panose="020B0509040201040103" pitchFamily="49" charset="77"/>
              </a:rPr>
              <a:t>(</a:t>
            </a:r>
            <a:r>
              <a:rPr lang="en-CA" sz="1600" dirty="0" err="1">
                <a:solidFill>
                  <a:schemeClr val="tx1"/>
                </a:solidFill>
                <a:latin typeface="DM Mono" panose="020B0509040201040103" pitchFamily="49" charset="77"/>
              </a:rPr>
              <a:t>actual_df</a:t>
            </a:r>
            <a:r>
              <a:rPr lang="en-CA" sz="1600" dirty="0">
                <a:solidFill>
                  <a:srgbClr val="63A35C"/>
                </a:solidFill>
                <a:latin typeface="DM Mono" panose="020B0509040201040103" pitchFamily="49" charset="77"/>
              </a:rPr>
              <a:t>)</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r>
              <a:rPr lang="en-CA" sz="1600" dirty="0">
                <a:solidFill>
                  <a:srgbClr val="63A35C"/>
                </a:solidFill>
                <a:latin typeface="DM Mono" panose="020B0509040201040103" pitchFamily="49" charset="77"/>
              </a:rPr>
              <a:t> </a:t>
            </a:r>
            <a:r>
              <a:rPr lang="en-CA" sz="1600" dirty="0">
                <a:solidFill>
                  <a:srgbClr val="A71D5D"/>
                </a:solidFill>
                <a:latin typeface="DM Mono" panose="020B0509040201040103" pitchFamily="49" charset="77"/>
              </a:rPr>
              <a:t>== </a:t>
            </a:r>
            <a:r>
              <a:rPr lang="en-CA" sz="1600" dirty="0" err="1">
                <a:latin typeface="DM Mono" panose="020B0509040201040103" pitchFamily="49" charset="77"/>
              </a:rPr>
              <a:t>expected_json</a:t>
            </a:r>
            <a:r>
              <a:rPr lang="en-CA" sz="1600" dirty="0">
                <a:solidFill>
                  <a:srgbClr val="63A35C"/>
                </a:solidFill>
                <a:highlight>
                  <a:srgbClr val="FFFF00"/>
                </a:highlight>
                <a:latin typeface="DM Mono" panose="020B0509040201040103" pitchFamily="49" charset="77"/>
              </a:rPr>
              <a:t>[</a:t>
            </a:r>
            <a:r>
              <a:rPr lang="en-CA" sz="1600" dirty="0">
                <a:solidFill>
                  <a:srgbClr val="0086B3"/>
                </a:solidFill>
                <a:highlight>
                  <a:srgbClr val="FFFF00"/>
                </a:highlight>
                <a:latin typeface="DM Mono" panose="020B0509040201040103" pitchFamily="49" charset="77"/>
              </a:rPr>
              <a:t>0</a:t>
            </a:r>
            <a:r>
              <a:rPr lang="en-CA" sz="1600" dirty="0">
                <a:solidFill>
                  <a:srgbClr val="63A35C"/>
                </a:solidFill>
                <a:highlight>
                  <a:srgbClr val="FFFF00"/>
                </a:highlight>
                <a:latin typeface="DM Mono" panose="020B0509040201040103" pitchFamily="49" charset="77"/>
              </a:rPr>
              <a:t>]</a:t>
            </a:r>
            <a:br>
              <a:rPr lang="en-CA" sz="1600" dirty="0">
                <a:latin typeface="DM Mono" panose="020B0509040201040103" pitchFamily="49" charset="77"/>
              </a:rPr>
            </a:br>
            <a:endParaRPr lang="en-US" sz="16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749244" y="3016450"/>
            <a:ext cx="10655113" cy="230832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AIS Theme 2022">
  <a:themeElements>
    <a:clrScheme name="Office">
      <a:dk1>
        <a:srgbClr val="10121E"/>
      </a:dk1>
      <a:lt1>
        <a:srgbClr val="EDEEF1"/>
      </a:lt1>
      <a:dk2>
        <a:srgbClr val="10121E"/>
      </a:dk2>
      <a:lt2>
        <a:srgbClr val="EDEEF1"/>
      </a:lt2>
      <a:accent1>
        <a:srgbClr val="F16047"/>
      </a:accent1>
      <a:accent2>
        <a:srgbClr val="F3A89B"/>
      </a:accent2>
      <a:accent3>
        <a:srgbClr val="00B6E0"/>
      </a:accent3>
      <a:accent4>
        <a:srgbClr val="8FDDEF"/>
      </a:accent4>
      <a:accent5>
        <a:srgbClr val="85DDB5"/>
      </a:accent5>
      <a:accent6>
        <a:srgbClr val="AFE9CF"/>
      </a:accent6>
      <a:hlink>
        <a:srgbClr val="00B6E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46521</TotalTime>
  <Words>51960</Words>
  <Application>Microsoft Macintosh PowerPoint</Application>
  <PresentationFormat>Custom</PresentationFormat>
  <Paragraphs>2650</Paragraphs>
  <Slides>238</Slides>
  <Notes>235</Notes>
  <HiddenSlides>63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238</vt:i4>
      </vt:variant>
    </vt:vector>
  </HeadingPairs>
  <TitlesOfParts>
    <vt:vector size="248" baseType="lpstr">
      <vt:lpstr>DM Sans</vt:lpstr>
      <vt:lpstr>Inter</vt:lpstr>
      <vt:lpstr>Arial</vt:lpstr>
      <vt:lpstr>DM Sans Medium</vt:lpstr>
      <vt:lpstr>DM Mono Medium</vt:lpstr>
      <vt:lpstr>Impact</vt:lpstr>
      <vt:lpstr>Nothing You Could Do</vt:lpstr>
      <vt:lpstr>DM Mono</vt:lpstr>
      <vt:lpstr>Courier</vt:lpstr>
      <vt:lpstr>DAIS Theme 2022</vt:lpstr>
      <vt:lpstr>Learn To Efficiently  Test ETL  Pipelines</vt:lpstr>
      <vt:lpstr>Resources</vt:lpstr>
      <vt:lpstr>PowerPoint Presentation</vt:lpstr>
      <vt:lpstr>Frog Genomics </vt:lpstr>
      <vt:lpstr>Frog Genomics </vt:lpstr>
      <vt:lpstr>Frog Genomics </vt:lpstr>
      <vt:lpstr>Frog Genomics </vt:lpstr>
      <vt:lpstr>Frog Genomics </vt:lpstr>
      <vt:lpstr>Frog Genomics </vt:lpstr>
      <vt:lpstr>Frog Genomics </vt:lpstr>
      <vt:lpstr>PowerPoint Presentation</vt:lpstr>
      <vt:lpstr>The Bug</vt:lpstr>
      <vt:lpstr>“The number of interactions in the pandemic_recovery table doesn’t look right”</vt:lpstr>
      <vt:lpstr>The Problem Table</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Multi-Layered Tests</vt:lpstr>
      <vt:lpstr>The Logic Test</vt:lpstr>
      <vt:lpstr>The Logic Test</vt:lpstr>
      <vt:lpstr>The Logic Test</vt:lpstr>
      <vt:lpstr>The Logic Test</vt:lpstr>
      <vt:lpstr>PowerPoint Presentation</vt:lpstr>
      <vt:lpstr>PowerPoint Presentation</vt:lpstr>
      <vt:lpstr>PowerPoint Presentation</vt:lpstr>
      <vt:lpstr>The Logic Test</vt:lpstr>
      <vt:lpstr>expected.json</vt:lpstr>
      <vt:lpstr>PowerPoint Presentation</vt:lpstr>
      <vt:lpstr>Large Outputs</vt:lpstr>
      <vt:lpstr>Large Outputs</vt:lpstr>
      <vt:lpstr>Large Outputs</vt:lpstr>
      <vt:lpstr>Large Outputs</vt:lpstr>
      <vt:lpstr>Large Outputs</vt:lpstr>
      <vt:lpstr>PowerPoint Presentation</vt:lpstr>
      <vt:lpstr>PowerPoint Presentation</vt:lpstr>
      <vt:lpstr>PowerPoint Presentation</vt:lpstr>
      <vt:lpstr>The Saff Squeeze</vt:lpstr>
      <vt:lpstr>Set Things Up</vt:lpstr>
      <vt:lpstr>Set Things Up</vt:lpstr>
      <vt:lpstr>Give it a specific name</vt:lpstr>
      <vt:lpstr>Give it a specific name</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Find What’s Important</vt:lpstr>
      <vt:lpstr>Find What’s important</vt:lpstr>
      <vt:lpstr>Find What’s important</vt:lpstr>
      <vt:lpstr>Find What’s important</vt:lpstr>
      <vt:lpstr>Squeeze The Top</vt:lpstr>
      <vt:lpstr>Squeeze the Top</vt:lpstr>
      <vt:lpstr>You Have a Smaller Test</vt:lpstr>
      <vt:lpstr>This is the bug we’re trying to catch</vt:lpstr>
      <vt:lpstr>This is what we want</vt:lpstr>
      <vt:lpstr>This is what we want</vt:lpstr>
      <vt:lpstr>This is what we want</vt:lpstr>
      <vt:lpstr>This is what we are testing</vt:lpstr>
      <vt:lpstr>Starting with the Duplicated Test…</vt:lpstr>
      <vt:lpstr>Give it a better name</vt:lpstr>
      <vt:lpstr>Give it a better name</vt:lpstr>
      <vt:lpstr>Arrange, Act, Assert</vt:lpstr>
      <vt:lpstr>Arrange, Act, Assert</vt:lpstr>
      <vt:lpstr>mobile_reviews.json</vt:lpstr>
      <vt:lpstr>PowerPoint Presentation</vt:lpstr>
      <vt:lpstr>PowerPoint Presentation</vt:lpstr>
      <vt:lpstr>PowerPoint Presentation</vt:lpstr>
      <vt:lpstr>Arrange, Act, Assert</vt:lpstr>
      <vt:lpstr>Make The Assertion Specific</vt:lpstr>
      <vt:lpstr>Make The Assertion Specific</vt:lpstr>
      <vt:lpstr>Make The Assertion Specific</vt:lpstr>
      <vt:lpstr>Make The Assertion Specific</vt:lpstr>
      <vt:lpstr>actual_df</vt:lpstr>
      <vt:lpstr>actual_df</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pandemic_recovery_df.printSchema()</vt:lpstr>
      <vt:lpstr>pandemic_recovery_df.printSchema()</vt:lpstr>
      <vt:lpstr>Squeeze the Bottom</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Simplify the Top</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Problematic Batch Job</vt:lpstr>
      <vt:lpstr>Where’s the Bug?</vt:lpstr>
      <vt:lpstr>PowerPoint Presentation</vt:lpstr>
      <vt:lpstr>PowerPoint Presentation</vt:lpstr>
      <vt:lpstr>DBT Tests (Data Build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The Assertion Specific</vt:lpstr>
      <vt:lpstr>mobile_reviews.json</vt:lpstr>
      <vt:lpstr>PowerPoint Presentation</vt:lpstr>
      <vt:lpstr>PowerPoint Presentation</vt:lpstr>
      <vt:lpstr>expected.json</vt:lpstr>
      <vt:lpstr>expected.json</vt:lpstr>
      <vt:lpstr>Make The Assertion Specific</vt:lpstr>
      <vt:lpstr>PowerPoint Presentation</vt:lpstr>
      <vt:lpstr>PowerPoint Presentation</vt:lpstr>
      <vt:lpstr>PowerPoint Presentation</vt:lpstr>
      <vt:lpstr>PowerPoint Presentation</vt:lpstr>
      <vt:lpstr>The Problematic Batch Job</vt:lpstr>
      <vt:lpstr>The Logic Test</vt:lpstr>
      <vt:lpstr>The Saff Squeeze</vt:lpstr>
      <vt:lpstr>The Saff Squeeze</vt:lpstr>
      <vt:lpstr>Duplicate the test</vt:lpstr>
      <vt:lpstr>expected.json</vt:lpstr>
      <vt:lpstr>expected.json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Efficiently Test ETL Pipelines</dc:title>
  <cp:lastModifiedBy>Imeuvel Fala</cp:lastModifiedBy>
  <cp:revision>17</cp:revision>
  <dcterms:modified xsi:type="dcterms:W3CDTF">2022-06-13T21:54:45Z</dcterms:modified>
</cp:coreProperties>
</file>